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71" r:id="rId2"/>
    <p:sldId id="295" r:id="rId3"/>
    <p:sldId id="277" r:id="rId4"/>
    <p:sldId id="276" r:id="rId5"/>
    <p:sldId id="278" r:id="rId6"/>
    <p:sldId id="279" r:id="rId7"/>
    <p:sldId id="280" r:id="rId8"/>
    <p:sldId id="281" r:id="rId9"/>
    <p:sldId id="285" r:id="rId10"/>
    <p:sldId id="286" r:id="rId11"/>
    <p:sldId id="288" r:id="rId12"/>
    <p:sldId id="290" r:id="rId13"/>
    <p:sldId id="283" r:id="rId14"/>
    <p:sldId id="289" r:id="rId15"/>
    <p:sldId id="291" r:id="rId16"/>
    <p:sldId id="284" r:id="rId17"/>
    <p:sldId id="296" r:id="rId18"/>
    <p:sldId id="292" r:id="rId19"/>
    <p:sldId id="294" r:id="rId20"/>
    <p:sldId id="293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2" autoAdjust="0"/>
    <p:restoredTop sz="94660"/>
  </p:normalViewPr>
  <p:slideViewPr>
    <p:cSldViewPr snapToGrid="0">
      <p:cViewPr>
        <p:scale>
          <a:sx n="101" d="100"/>
          <a:sy n="101" d="100"/>
        </p:scale>
        <p:origin x="-894" y="-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-32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F573F-6234-499D-BB81-7C568AFEC8C7}" type="datetimeFigureOut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539E10-8179-4FBA-9F9A-ABE11DC0CC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9129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30964-567D-4F6A-AA31-54F27771E64F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1734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2C63E-A896-416B-9FBD-BF65430B896E}" type="datetime1">
              <a:rPr lang="ko-KR" altLang="en-US" smtClean="0"/>
              <a:t>2015-05-25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err="1" smtClean="0"/>
              <a:t>Confdential</a:t>
            </a: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888824" y="6386546"/>
            <a:ext cx="1127449" cy="365125"/>
          </a:xfrm>
        </p:spPr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9" name="Rectangle 17"/>
          <p:cNvSpPr>
            <a:spLocks noChangeArrowheads="1"/>
          </p:cNvSpPr>
          <p:nvPr userDrawn="1"/>
        </p:nvSpPr>
        <p:spPr bwMode="auto">
          <a:xfrm>
            <a:off x="0" y="-9206"/>
            <a:ext cx="12191999" cy="46854"/>
          </a:xfrm>
          <a:prstGeom prst="rect">
            <a:avLst/>
          </a:prstGeom>
          <a:solidFill>
            <a:srgbClr val="F7964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Arial Unicode MS" pitchFamily="50" charset="-127"/>
            </a:endParaRPr>
          </a:p>
        </p:txBody>
      </p:sp>
      <p:sp>
        <p:nvSpPr>
          <p:cNvPr id="10" name="Rectangle 17"/>
          <p:cNvSpPr>
            <a:spLocks noChangeArrowheads="1"/>
          </p:cNvSpPr>
          <p:nvPr userDrawn="1"/>
        </p:nvSpPr>
        <p:spPr bwMode="auto">
          <a:xfrm>
            <a:off x="5910943" y="-8071"/>
            <a:ext cx="6281055" cy="45719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1292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772-8538-4686-BD31-66F8584957B2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325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FB965-EE82-41CB-9E6A-85A581482268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8343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9678-F8C2-477C-972A-940138653536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175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F3D20-E0C2-4141-8012-C5CDAA41A642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502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D5FB3-98DC-4498-89A4-4AD41403CED6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348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D56DC-C675-4918-837F-1E0E0184083B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0098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C181-920A-4621-B860-6EBB7B052393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921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3E6D0-E8DC-4507-8658-4C2B80D6C394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238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ECA1-6E49-43BD-BE42-C4C7D52064AB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650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B9AAF-469D-444D-8EFC-9E0947CDF451}" type="datetime1">
              <a:rPr lang="ko-KR" altLang="en-US" smtClean="0"/>
              <a:t>2015-05-25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Confidential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886F3-3631-4363-891C-32BBFA6906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996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robin.lee@nexstreaming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ncyclopedia.kr/wiki/%ED%94%84%EB%A1%9C%EA%B7%B8%EB%9E%98%EB%A8%B8" TargetMode="External"/><Relationship Id="rId2" Type="http://schemas.openxmlformats.org/officeDocument/2006/relationships/hyperlink" Target="http://ko.wikipedia.org/wiki/%ED%94%84%EB%A1%9C%EA%B7%B8%EB%9E%98%EB%A8%B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tnews.com/20140509000203?koost=hotnew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file/d/0B1A992jrcx9ZYkk1d2g4WGI3UGs/edit?hl=ko&amp;forcehl=1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iobe.com/index.php/content/paperinfo/tpci/index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7627" y="921306"/>
            <a:ext cx="10515600" cy="1325563"/>
          </a:xfrm>
        </p:spPr>
        <p:txBody>
          <a:bodyPr/>
          <a:lstStyle/>
          <a:p>
            <a:pPr algn="ctr"/>
            <a:r>
              <a:rPr lang="ko-KR" altLang="en-US" dirty="0" smtClean="0"/>
              <a:t>컴퓨터 프로그래머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</a:t>
            </a:fld>
            <a:endParaRPr lang="ko-KR" altLang="en-US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1336586" y="4300151"/>
            <a:ext cx="9768017" cy="753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600" dirty="0" err="1" smtClean="0"/>
              <a:t>넥스트리밍</a:t>
            </a:r>
            <a:r>
              <a:rPr lang="ko-KR" altLang="en-US" sz="1600" dirty="0" smtClean="0"/>
              <a:t>㈜ </a:t>
            </a:r>
            <a:r>
              <a:rPr lang="ko-KR" altLang="en-US" sz="1600" dirty="0" smtClean="0"/>
              <a:t>책</a:t>
            </a:r>
            <a:r>
              <a:rPr lang="ko-KR" altLang="en-US" sz="1600" dirty="0"/>
              <a:t>임</a:t>
            </a:r>
            <a:r>
              <a:rPr lang="ko-KR" altLang="en-US" sz="1600" dirty="0" smtClean="0"/>
              <a:t>연구원</a:t>
            </a:r>
            <a:endParaRPr lang="en-US" altLang="ko-KR" sz="1600" dirty="0" smtClean="0"/>
          </a:p>
          <a:p>
            <a:pPr marL="0" indent="0" algn="ctr">
              <a:buNone/>
            </a:pPr>
            <a:r>
              <a:rPr lang="en-US" altLang="ko-KR" sz="1600" dirty="0" smtClean="0"/>
              <a:t>10</a:t>
            </a:r>
            <a:r>
              <a:rPr lang="ko-KR" altLang="en-US" sz="1600" dirty="0" smtClean="0"/>
              <a:t>기 이준용</a:t>
            </a:r>
            <a:r>
              <a:rPr lang="en-US" altLang="ko-KR" sz="1600" dirty="0" smtClean="0"/>
              <a:t>, </a:t>
            </a:r>
            <a:r>
              <a:rPr lang="en-US" altLang="ko-KR" sz="1600" dirty="0" smtClean="0">
                <a:hlinkClick r:id="rId2"/>
              </a:rPr>
              <a:t>robin.lee@nexstreaming.com</a:t>
            </a:r>
            <a:endParaRPr lang="en-US" altLang="ko-KR" sz="1600" dirty="0" smtClean="0"/>
          </a:p>
          <a:p>
            <a:pPr marL="0" indent="0" algn="ctr">
              <a:buNone/>
            </a:pPr>
            <a:endParaRPr lang="ko-KR" altLang="en-US" sz="1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249456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2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10888824" y="6386546"/>
            <a:ext cx="1127449" cy="365125"/>
          </a:xfrm>
        </p:spPr>
        <p:txBody>
          <a:bodyPr/>
          <a:lstStyle/>
          <a:p>
            <a:fld id="{71D886F3-3631-4363-891C-32BBFA690622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501088" y="514391"/>
            <a:ext cx="9501254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 smtClean="0"/>
              <a:t>무엇을 알고 싶어서 이 자리에 왔는지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알</a:t>
            </a:r>
            <a:r>
              <a:rPr lang="ko-KR" altLang="en-US" sz="1600" dirty="0"/>
              <a:t>려</a:t>
            </a:r>
            <a:r>
              <a:rPr lang="ko-KR" altLang="en-US" sz="1600" dirty="0" smtClean="0"/>
              <a:t>주세요</a:t>
            </a:r>
            <a:r>
              <a:rPr lang="en-US" altLang="ko-KR" sz="1600" dirty="0" smtClean="0"/>
              <a:t>.</a:t>
            </a:r>
            <a:endParaRPr lang="en-US" altLang="ko-KR" sz="1600" dirty="0" smtClean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 smtClean="0"/>
              <a:t>듣고 싶은 또는 알고 싶은 얘기가 있다면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먼저 </a:t>
            </a:r>
            <a:r>
              <a:rPr lang="ko-KR" altLang="en-US" sz="1600" dirty="0" err="1" smtClean="0"/>
              <a:t>시작전에</a:t>
            </a:r>
            <a:r>
              <a:rPr lang="ko-KR" altLang="en-US" sz="1600" dirty="0" smtClean="0"/>
              <a:t> 알려주세요</a:t>
            </a:r>
            <a:r>
              <a:rPr lang="en-US" altLang="ko-KR" sz="1600" dirty="0" smtClean="0"/>
              <a:t>.</a:t>
            </a:r>
            <a:endParaRPr lang="en-US" altLang="ko-KR" sz="1600" dirty="0" smtClean="0"/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 smtClean="0"/>
              <a:t>내년 직업설명회에는 저보다 더 괜찮은 프로그래머가 대신해주기를 희망합니다</a:t>
            </a:r>
            <a:r>
              <a:rPr lang="en-US" altLang="ko-KR" sz="1600" dirty="0" smtClean="0"/>
              <a:t>.</a:t>
            </a:r>
          </a:p>
          <a:p>
            <a:pPr marL="342900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 smtClean="0"/>
              <a:t>프로그래머의 정의</a:t>
            </a:r>
            <a:endParaRPr lang="en-US" altLang="ko-KR" sz="1600" dirty="0" smtClean="0"/>
          </a:p>
          <a:p>
            <a:pPr lvl="1"/>
            <a:r>
              <a:rPr lang="en-US" altLang="ko-KR" sz="1400" dirty="0" smtClean="0"/>
              <a:t>: </a:t>
            </a:r>
            <a:r>
              <a:rPr lang="ko-KR" altLang="en-US" sz="1400" dirty="0" smtClean="0"/>
              <a:t>컴퓨터 </a:t>
            </a:r>
            <a:r>
              <a:rPr lang="ko-KR" altLang="en-US" sz="1400" dirty="0"/>
              <a:t>분야에서</a:t>
            </a:r>
            <a:r>
              <a:rPr lang="en-US" altLang="ko-KR" sz="1400" dirty="0"/>
              <a:t>, </a:t>
            </a:r>
            <a:r>
              <a:rPr lang="ko-KR" altLang="en-US" sz="1400" dirty="0"/>
              <a:t>프로그래머</a:t>
            </a:r>
            <a:r>
              <a:rPr lang="en-US" altLang="ko-KR" sz="1400" dirty="0"/>
              <a:t>(programmer)</a:t>
            </a:r>
            <a:r>
              <a:rPr lang="ko-KR" altLang="en-US" sz="1400" dirty="0"/>
              <a:t>란 컴퓨터 프로그래밍을 하고 컴퓨터 소프트웨어를 개발하는 사람을 말한다</a:t>
            </a:r>
            <a:r>
              <a:rPr lang="en-US" altLang="ko-KR" sz="1400" dirty="0" smtClean="0"/>
              <a:t>.</a:t>
            </a:r>
            <a:endParaRPr lang="en-US" altLang="ko-KR" sz="1400" dirty="0" smtClean="0">
              <a:hlinkClick r:id="rId2"/>
            </a:endParaRPr>
          </a:p>
          <a:p>
            <a:pPr lvl="1"/>
            <a:r>
              <a:rPr lang="en-US" altLang="ko-KR" sz="1600" dirty="0" smtClean="0">
                <a:hlinkClick r:id="rId2"/>
              </a:rPr>
              <a:t>http</a:t>
            </a:r>
            <a:r>
              <a:rPr lang="en-US" altLang="ko-KR" sz="1600" dirty="0">
                <a:hlinkClick r:id="rId2"/>
              </a:rPr>
              <a:t>://ko.wikipedia.org/wiki/%</a:t>
            </a:r>
            <a:r>
              <a:rPr lang="en-US" altLang="ko-KR" sz="1600" dirty="0" smtClean="0">
                <a:hlinkClick r:id="rId2"/>
              </a:rPr>
              <a:t>ED%94%84%EB%A1%9C%EA%B7%B8%EB%9E%98%EB%A8%B8</a:t>
            </a:r>
            <a:endParaRPr lang="en-US" altLang="ko-KR" sz="1600" dirty="0" smtClean="0"/>
          </a:p>
          <a:p>
            <a:pPr marL="800100" lvl="1" indent="-342900">
              <a:buAutoNum type="arabicPeriod"/>
            </a:pPr>
            <a:endParaRPr lang="en-US" altLang="ko-KR" sz="1600" dirty="0"/>
          </a:p>
          <a:p>
            <a:pPr marL="342900" indent="-342900">
              <a:buAutoNum type="arabicPeriod"/>
            </a:pPr>
            <a:r>
              <a:rPr lang="ko-KR" altLang="en-US" sz="1600" dirty="0" smtClean="0"/>
              <a:t>프로그래머의 조건</a:t>
            </a:r>
            <a:endParaRPr lang="en-US" altLang="ko-KR" sz="1600" dirty="0" smtClean="0"/>
          </a:p>
          <a:p>
            <a:pPr lvl="1"/>
            <a:r>
              <a:rPr lang="en-US" altLang="ko-KR" sz="1400" dirty="0" smtClean="0">
                <a:solidFill>
                  <a:srgbClr val="7030A0"/>
                </a:solidFill>
              </a:rPr>
              <a:t>#</a:t>
            </a:r>
            <a:r>
              <a:rPr lang="en-US" altLang="ko-KR" sz="1400" dirty="0">
                <a:solidFill>
                  <a:srgbClr val="7030A0"/>
                </a:solidFill>
              </a:rPr>
              <a:t>include &lt;</a:t>
            </a:r>
            <a:r>
              <a:rPr lang="ko-KR" altLang="en-US" sz="1400" dirty="0">
                <a:solidFill>
                  <a:srgbClr val="7030A0"/>
                </a:solidFill>
              </a:rPr>
              <a:t>프로그래밍</a:t>
            </a:r>
            <a:r>
              <a:rPr lang="en-US" altLang="ko-KR" sz="1400" dirty="0">
                <a:solidFill>
                  <a:srgbClr val="7030A0"/>
                </a:solidFill>
              </a:rPr>
              <a:t>.h&gt;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</a:t>
            </a:r>
          </a:p>
          <a:p>
            <a:pPr lvl="1"/>
            <a:r>
              <a:rPr lang="en-US" altLang="ko-KR" sz="1400" dirty="0" err="1">
                <a:solidFill>
                  <a:srgbClr val="7030A0"/>
                </a:solidFill>
              </a:rPr>
              <a:t>int</a:t>
            </a:r>
            <a:r>
              <a:rPr lang="en-US" altLang="ko-KR" sz="1400" dirty="0">
                <a:solidFill>
                  <a:srgbClr val="7030A0"/>
                </a:solidFill>
              </a:rPr>
              <a:t> main()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{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 if (</a:t>
            </a:r>
            <a:r>
              <a:rPr lang="ko-KR" altLang="en-US" sz="1400" dirty="0" err="1">
                <a:solidFill>
                  <a:srgbClr val="7030A0"/>
                </a:solidFill>
              </a:rPr>
              <a:t>프로그램짜는능력</a:t>
            </a:r>
            <a:r>
              <a:rPr lang="en-US" altLang="ko-KR" sz="1400" dirty="0">
                <a:solidFill>
                  <a:srgbClr val="7030A0"/>
                </a:solidFill>
              </a:rPr>
              <a:t>() &amp;&amp; </a:t>
            </a:r>
            <a:r>
              <a:rPr lang="ko-KR" altLang="en-US" sz="1400" dirty="0">
                <a:solidFill>
                  <a:srgbClr val="7030A0"/>
                </a:solidFill>
              </a:rPr>
              <a:t>근성 </a:t>
            </a:r>
            <a:r>
              <a:rPr lang="en-US" altLang="ko-KR" sz="1400" dirty="0">
                <a:solidFill>
                  <a:srgbClr val="7030A0"/>
                </a:solidFill>
              </a:rPr>
              <a:t>&amp;&amp; </a:t>
            </a:r>
            <a:r>
              <a:rPr lang="ko-KR" altLang="en-US" sz="1400" dirty="0">
                <a:solidFill>
                  <a:srgbClr val="7030A0"/>
                </a:solidFill>
              </a:rPr>
              <a:t>체력 </a:t>
            </a:r>
            <a:r>
              <a:rPr lang="en-US" altLang="ko-KR" sz="1400" dirty="0">
                <a:solidFill>
                  <a:srgbClr val="7030A0"/>
                </a:solidFill>
              </a:rPr>
              <a:t>&amp;&amp; </a:t>
            </a:r>
            <a:r>
              <a:rPr lang="ko-KR" altLang="en-US" sz="1400" dirty="0">
                <a:solidFill>
                  <a:srgbClr val="7030A0"/>
                </a:solidFill>
              </a:rPr>
              <a:t>흥미</a:t>
            </a:r>
            <a:r>
              <a:rPr lang="en-US" altLang="ko-KR" sz="1400" dirty="0">
                <a:solidFill>
                  <a:srgbClr val="7030A0"/>
                </a:solidFill>
              </a:rPr>
              <a:t>)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 {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   return 0;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 }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 else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</a:rPr>
              <a:t>    return 1;</a:t>
            </a:r>
          </a:p>
          <a:p>
            <a:pPr lvl="1"/>
            <a:r>
              <a:rPr lang="en-US" altLang="ko-KR" sz="1400" dirty="0" smtClean="0">
                <a:solidFill>
                  <a:srgbClr val="7030A0"/>
                </a:solidFill>
              </a:rPr>
              <a:t>}</a:t>
            </a:r>
          </a:p>
          <a:p>
            <a:pPr lvl="1"/>
            <a:r>
              <a:rPr lang="en-US" altLang="ko-KR" sz="1400" dirty="0">
                <a:solidFill>
                  <a:srgbClr val="7030A0"/>
                </a:solidFill>
                <a:hlinkClick r:id="rId3"/>
              </a:rPr>
              <a:t>https://uncyclopedia.kr/wiki/%ED%94%84%EB%A1%9C%EA%B7%B8%EB%9E%98%EB%A8%B8</a:t>
            </a:r>
            <a:endParaRPr lang="en-US" altLang="ko-KR" sz="1400" dirty="0">
              <a:solidFill>
                <a:srgbClr val="7030A0"/>
              </a:solidFill>
            </a:endParaRPr>
          </a:p>
          <a:p>
            <a:pPr lvl="1"/>
            <a:endParaRPr lang="en-US" altLang="ko-KR" sz="1400" dirty="0">
              <a:solidFill>
                <a:srgbClr val="7030A0"/>
              </a:solidFill>
            </a:endParaRPr>
          </a:p>
          <a:p>
            <a:endParaRPr lang="en-US" altLang="ko-KR" sz="1600" dirty="0" smtClean="0"/>
          </a:p>
        </p:txBody>
      </p:sp>
      <p:cxnSp>
        <p:nvCxnSpPr>
          <p:cNvPr id="22" name="직선 연결선 21"/>
          <p:cNvCxnSpPr/>
          <p:nvPr/>
        </p:nvCxnSpPr>
        <p:spPr>
          <a:xfrm>
            <a:off x="1501088" y="461858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501088" y="111689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0. </a:t>
            </a:r>
            <a:r>
              <a:rPr lang="ko-KR" altLang="en-US" b="1" dirty="0" err="1" smtClean="0">
                <a:solidFill>
                  <a:schemeClr val="accent1">
                    <a:lumMod val="75000"/>
                  </a:schemeClr>
                </a:solidFill>
              </a:rPr>
              <a:t>시작전</a:t>
            </a:r>
            <a:r>
              <a:rPr lang="ko-KR" altLang="en-US" b="1" dirty="0" err="1">
                <a:solidFill>
                  <a:schemeClr val="accent1">
                    <a:lumMod val="75000"/>
                  </a:schemeClr>
                </a:solidFill>
              </a:rPr>
              <a:t>에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43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82260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1. SW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구조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315909" y="1140643"/>
            <a:ext cx="9176125" cy="4543359"/>
            <a:chOff x="2277443" y="2061520"/>
            <a:chExt cx="7128792" cy="2860068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2277443" y="2888112"/>
              <a:ext cx="7128792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u="sng" dirty="0" smtClean="0">
                  <a:solidFill>
                    <a:schemeClr val="bg1"/>
                  </a:solidFill>
                </a:rPr>
                <a:t>OS (Windows, Unix, Linux, RTOS, Android, IOS, JAVA VM(?))</a:t>
              </a:r>
              <a:endParaRPr lang="ko-KR" altLang="en-US" b="1" u="sng" dirty="0">
                <a:solidFill>
                  <a:schemeClr val="bg1"/>
                </a:solidFill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2277443" y="2061520"/>
              <a:ext cx="7128792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Application(Office, Game, Server, App, Web, …)</a:t>
              </a:r>
              <a:endParaRPr lang="ko-KR" altLang="en-US" dirty="0"/>
            </a:p>
          </p:txBody>
        </p:sp>
        <p:sp>
          <p:nvSpPr>
            <p:cNvPr id="10" name="모서리가 둥근 직사각형 9"/>
            <p:cNvSpPr/>
            <p:nvPr/>
          </p:nvSpPr>
          <p:spPr>
            <a:xfrm>
              <a:off x="2277443" y="3680200"/>
              <a:ext cx="7128792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Device Driver</a:t>
              </a:r>
              <a:endParaRPr lang="ko-KR" altLang="en-US" dirty="0"/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2277443" y="4489540"/>
              <a:ext cx="7128792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Hardware(</a:t>
              </a:r>
              <a:r>
                <a:rPr lang="ko-KR" altLang="en-US" dirty="0" smtClean="0"/>
                <a:t>범용</a:t>
              </a:r>
              <a:r>
                <a:rPr lang="en-US" altLang="ko-KR" dirty="0" smtClean="0"/>
                <a:t>Computer </a:t>
              </a:r>
              <a:r>
                <a:rPr lang="ko-KR" altLang="en-US" dirty="0" smtClean="0"/>
                <a:t>또는 특정 하드웨어</a:t>
              </a:r>
              <a:r>
                <a:rPr lang="en-US" altLang="ko-KR" dirty="0" smtClean="0"/>
                <a:t>)</a:t>
              </a:r>
              <a:endParaRPr lang="ko-KR" altLang="en-US" dirty="0"/>
            </a:p>
          </p:txBody>
        </p:sp>
        <p:sp>
          <p:nvSpPr>
            <p:cNvPr id="12" name="위쪽 화살표 11"/>
            <p:cNvSpPr/>
            <p:nvPr/>
          </p:nvSpPr>
          <p:spPr>
            <a:xfrm>
              <a:off x="6957963" y="2545324"/>
              <a:ext cx="504056" cy="305284"/>
            </a:xfrm>
            <a:prstGeom prst="up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아래쪽 화살표 12"/>
            <p:cNvSpPr/>
            <p:nvPr/>
          </p:nvSpPr>
          <p:spPr>
            <a:xfrm>
              <a:off x="3933627" y="2545324"/>
              <a:ext cx="432048" cy="305284"/>
            </a:xfrm>
            <a:prstGeom prst="down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위쪽 화살표 13"/>
            <p:cNvSpPr/>
            <p:nvPr/>
          </p:nvSpPr>
          <p:spPr>
            <a:xfrm>
              <a:off x="6957963" y="3380167"/>
              <a:ext cx="504056" cy="277531"/>
            </a:xfrm>
            <a:prstGeom prst="up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아래쪽 화살표 14"/>
            <p:cNvSpPr/>
            <p:nvPr/>
          </p:nvSpPr>
          <p:spPr>
            <a:xfrm>
              <a:off x="3933627" y="3380167"/>
              <a:ext cx="432048" cy="277531"/>
            </a:xfrm>
            <a:prstGeom prst="down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위쪽 화살표 15"/>
            <p:cNvSpPr/>
            <p:nvPr/>
          </p:nvSpPr>
          <p:spPr>
            <a:xfrm>
              <a:off x="6957963" y="4149752"/>
              <a:ext cx="504056" cy="305284"/>
            </a:xfrm>
            <a:prstGeom prst="up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아래쪽 화살표 16"/>
            <p:cNvSpPr/>
            <p:nvPr/>
          </p:nvSpPr>
          <p:spPr>
            <a:xfrm>
              <a:off x="3933627" y="4149752"/>
              <a:ext cx="432048" cy="305284"/>
            </a:xfrm>
            <a:prstGeom prst="down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8" name="직선 연결선 17"/>
          <p:cNvCxnSpPr/>
          <p:nvPr/>
        </p:nvCxnSpPr>
        <p:spPr>
          <a:xfrm>
            <a:off x="1501088" y="461858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98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501088" y="514391"/>
            <a:ext cx="950125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1. Application</a:t>
            </a:r>
            <a:endParaRPr lang="en-US" altLang="ko-KR" sz="16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ko-KR" sz="1600" dirty="0"/>
              <a:t>특정 </a:t>
            </a:r>
            <a:r>
              <a:rPr lang="ko-KR" altLang="en-US" sz="1600" dirty="0"/>
              <a:t>환경</a:t>
            </a:r>
            <a:r>
              <a:rPr lang="en-US" altLang="ko-KR" sz="1600" dirty="0"/>
              <a:t>(OS)</a:t>
            </a:r>
            <a:r>
              <a:rPr lang="ko-KR" altLang="ko-KR" sz="1600" dirty="0"/>
              <a:t>에서 동작하는 응용 프로그램을 제작</a:t>
            </a:r>
            <a:r>
              <a:rPr lang="en-US" altLang="ko-KR" sz="1600" dirty="0"/>
              <a:t>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PC/Server/Mobile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Windows/Linux/Unix/Android/IOS</a:t>
            </a:r>
            <a:endParaRPr lang="en-US" altLang="ko-KR" sz="16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C/C++/JAVA…</a:t>
            </a:r>
            <a:r>
              <a:rPr lang="en-US" altLang="ko-KR" sz="1600" dirty="0"/>
              <a:t/>
            </a:r>
            <a:br>
              <a:rPr lang="en-US" altLang="ko-KR" sz="1600" dirty="0"/>
            </a:br>
            <a:endParaRPr lang="en-US" altLang="ko-KR" sz="1600" dirty="0" smtClean="0"/>
          </a:p>
          <a:p>
            <a:endParaRPr lang="en-US" altLang="ko-KR" sz="1600" dirty="0" smtClean="0"/>
          </a:p>
          <a:p>
            <a:r>
              <a:rPr lang="en-US" altLang="ko-KR" sz="1600" dirty="0" smtClean="0"/>
              <a:t>2 DB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DBMS(Oracle, Sybase, MySQL, …)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SQL</a:t>
            </a:r>
          </a:p>
          <a:p>
            <a:pPr lvl="1"/>
            <a:endParaRPr lang="en-US" altLang="ko-KR" sz="1600" dirty="0"/>
          </a:p>
          <a:p>
            <a:endParaRPr lang="en-US" altLang="ko-KR" sz="1600" dirty="0" smtClean="0"/>
          </a:p>
          <a:p>
            <a:r>
              <a:rPr lang="en-US" altLang="ko-KR" sz="1600" dirty="0" smtClean="0"/>
              <a:t>3. WEB</a:t>
            </a:r>
            <a:endParaRPr lang="en-US" altLang="ko-KR" sz="16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JSP, PHP, ASP, JAVA, Script Language, …</a:t>
            </a:r>
          </a:p>
          <a:p>
            <a:pPr lvl="1"/>
            <a:endParaRPr lang="en-US" altLang="ko-KR" sz="1600" dirty="0"/>
          </a:p>
          <a:p>
            <a:endParaRPr lang="en-US" altLang="ko-KR" sz="1600" dirty="0" smtClean="0"/>
          </a:p>
          <a:p>
            <a:r>
              <a:rPr lang="en-US" altLang="ko-KR" sz="1600" dirty="0" smtClean="0"/>
              <a:t>4. System</a:t>
            </a:r>
            <a:endParaRPr lang="en-US" altLang="ko-KR" sz="16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Device Driver/OS/Compiler/Programming Language,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C/C++/Assembler…</a:t>
            </a:r>
            <a:endParaRPr lang="en-US" altLang="ko-KR" sz="1600" dirty="0"/>
          </a:p>
          <a:p>
            <a:endParaRPr lang="en-US" altLang="ko-KR" sz="1600" dirty="0"/>
          </a:p>
          <a:p>
            <a:endParaRPr lang="en-US" altLang="ko-KR" sz="1600" dirty="0" smtClean="0"/>
          </a:p>
          <a:p>
            <a:r>
              <a:rPr lang="en-US" altLang="ko-KR" sz="1600" dirty="0" smtClean="0"/>
              <a:t>5. </a:t>
            </a:r>
            <a:r>
              <a:rPr lang="en-US" altLang="ko-KR" sz="1600" dirty="0" err="1" smtClean="0"/>
              <a:t>Embeded</a:t>
            </a:r>
            <a:r>
              <a:rPr lang="en-US" altLang="ko-KR" sz="1600" dirty="0" smtClean="0"/>
              <a:t>/Hardware</a:t>
            </a:r>
            <a:endParaRPr lang="en-US" altLang="ko-KR" sz="16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HW</a:t>
            </a:r>
            <a:r>
              <a:rPr lang="ko-KR" altLang="ko-KR" sz="1600" dirty="0"/>
              <a:t>에 내장된 </a:t>
            </a:r>
            <a:r>
              <a:rPr lang="en-US" altLang="ko-KR" sz="1600" dirty="0" smtClean="0"/>
              <a:t>SW </a:t>
            </a:r>
            <a:r>
              <a:rPr lang="ko-KR" altLang="en-US" sz="1600" dirty="0" smtClean="0"/>
              <a:t>개발</a:t>
            </a:r>
            <a:r>
              <a:rPr lang="en-US" altLang="ko-KR" sz="1600" dirty="0" smtClean="0"/>
              <a:t>. </a:t>
            </a:r>
            <a:r>
              <a:rPr lang="en-US" altLang="ko-KR" sz="1600" dirty="0" smtClean="0">
                <a:sym typeface="Wingdings" panose="05000000000000000000" pitchFamily="2" charset="2"/>
              </a:rPr>
              <a:t> </a:t>
            </a:r>
            <a:r>
              <a:rPr lang="ko-KR" altLang="en-US" sz="1600" dirty="0" smtClean="0">
                <a:sym typeface="Wingdings" panose="05000000000000000000" pitchFamily="2" charset="2"/>
              </a:rPr>
              <a:t>현금입출금기</a:t>
            </a:r>
            <a:r>
              <a:rPr lang="en-US" altLang="ko-KR" sz="1600" dirty="0" smtClean="0">
                <a:sym typeface="Wingdings" panose="05000000000000000000" pitchFamily="2" charset="2"/>
              </a:rPr>
              <a:t>, </a:t>
            </a:r>
            <a:r>
              <a:rPr lang="ko-KR" altLang="ko-KR" sz="1600" dirty="0" err="1" smtClean="0"/>
              <a:t>스마트폰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스마트</a:t>
            </a:r>
            <a:r>
              <a:rPr lang="en-US" altLang="ko-KR" sz="1600" dirty="0" smtClean="0"/>
              <a:t>TV,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C/C</a:t>
            </a:r>
            <a:r>
              <a:rPr lang="en-US" altLang="ko-KR" sz="1600" dirty="0"/>
              <a:t>++/</a:t>
            </a:r>
            <a:r>
              <a:rPr lang="en-US" altLang="ko-KR" sz="1600" dirty="0" smtClean="0"/>
              <a:t>JAVA/Assembler</a:t>
            </a:r>
            <a:endParaRPr lang="ko-KR" altLang="en-US" sz="1600" dirty="0"/>
          </a:p>
        </p:txBody>
      </p:sp>
      <p:cxnSp>
        <p:nvCxnSpPr>
          <p:cNvPr id="12" name="직선 연결선 11"/>
          <p:cNvCxnSpPr/>
          <p:nvPr/>
        </p:nvCxnSpPr>
        <p:spPr>
          <a:xfrm>
            <a:off x="1501088" y="461858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501088" y="111689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2.1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프로그래머 분류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35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5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190003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90003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2.1 Application Programmer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0002" y="655800"/>
            <a:ext cx="10037321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PC Application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PC Game : </a:t>
            </a:r>
            <a:r>
              <a:rPr lang="ko-KR" altLang="en-US" sz="1600" dirty="0" err="1" smtClean="0"/>
              <a:t>리니지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/ </a:t>
            </a:r>
            <a:r>
              <a:rPr lang="ko-KR" altLang="en-US" sz="1600" b="1" dirty="0" err="1" smtClean="0"/>
              <a:t>엔씨소프트</a:t>
            </a:r>
            <a:r>
              <a:rPr lang="en-US" altLang="ko-KR" sz="1600" dirty="0" smtClean="0"/>
              <a:t>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사무용 </a:t>
            </a:r>
            <a:r>
              <a:rPr lang="en-US" altLang="ko-KR" sz="1600" dirty="0" smtClean="0"/>
              <a:t>SW : </a:t>
            </a:r>
            <a:r>
              <a:rPr lang="en-US" altLang="ko-KR" sz="1600" b="1" dirty="0" smtClean="0"/>
              <a:t>MS</a:t>
            </a:r>
            <a:r>
              <a:rPr lang="en-US" altLang="ko-KR" sz="1600" dirty="0" smtClean="0"/>
              <a:t> </a:t>
            </a:r>
            <a:r>
              <a:rPr lang="en-US" altLang="ko-KR" sz="1600" dirty="0" smtClean="0"/>
              <a:t>Office, </a:t>
            </a:r>
            <a:r>
              <a:rPr lang="ko-KR" altLang="en-US" sz="1600" dirty="0" smtClean="0"/>
              <a:t>한글 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 </a:t>
            </a:r>
            <a:r>
              <a:rPr lang="ko-KR" altLang="en-US" sz="1600" b="1" dirty="0" err="1" smtClean="0"/>
              <a:t>한글과컴퓨터</a:t>
            </a:r>
            <a:r>
              <a:rPr lang="en-US" altLang="ko-KR" sz="1600" dirty="0" smtClean="0"/>
              <a:t>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업무용 </a:t>
            </a:r>
            <a:r>
              <a:rPr lang="en-US" altLang="ko-KR" sz="1600" dirty="0" smtClean="0"/>
              <a:t>SW : </a:t>
            </a:r>
            <a:r>
              <a:rPr lang="en-US" altLang="ko-KR" sz="1600" b="1" dirty="0" smtClean="0"/>
              <a:t>Adobe</a:t>
            </a:r>
            <a:r>
              <a:rPr lang="en-US" altLang="ko-KR" sz="1600" dirty="0" smtClean="0"/>
              <a:t> Photoshop, Visual Studio / </a:t>
            </a:r>
            <a:r>
              <a:rPr lang="en-US" altLang="ko-KR" sz="1600" b="1" dirty="0" smtClean="0"/>
              <a:t>MS</a:t>
            </a:r>
            <a:r>
              <a:rPr lang="en-US" altLang="ko-KR" sz="1600" dirty="0" smtClean="0"/>
              <a:t>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증권사 </a:t>
            </a:r>
            <a:r>
              <a:rPr lang="en-US" altLang="ko-KR" sz="1600" dirty="0" smtClean="0"/>
              <a:t>HTS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기업체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관공서 내부업무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관리</a:t>
            </a:r>
            <a:r>
              <a:rPr lang="en-US" altLang="ko-KR" sz="1600" dirty="0" smtClean="0"/>
              <a:t>)</a:t>
            </a:r>
            <a:r>
              <a:rPr lang="ko-KR" altLang="en-US" sz="1600" dirty="0"/>
              <a:t> </a:t>
            </a:r>
            <a:r>
              <a:rPr lang="en-US" altLang="ko-KR" sz="1600" dirty="0" smtClean="0"/>
              <a:t>Application : </a:t>
            </a:r>
            <a:r>
              <a:rPr lang="en-US" altLang="ko-KR" sz="1600" b="1" dirty="0" smtClean="0"/>
              <a:t>SDS</a:t>
            </a:r>
            <a:r>
              <a:rPr lang="en-US" altLang="ko-KR" sz="1600" dirty="0" smtClean="0"/>
              <a:t>, </a:t>
            </a:r>
            <a:r>
              <a:rPr lang="en-US" altLang="ko-KR" sz="1600" b="1" dirty="0" smtClean="0"/>
              <a:t>SK C&amp;C</a:t>
            </a:r>
            <a:r>
              <a:rPr lang="en-US" altLang="ko-KR" sz="1600" dirty="0" smtClean="0"/>
              <a:t>, </a:t>
            </a:r>
            <a:r>
              <a:rPr lang="en-US" altLang="ko-KR" sz="1600" b="1" dirty="0" smtClean="0"/>
              <a:t>LG CNS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기타 중소기업 및 프리랜서</a:t>
            </a:r>
            <a:r>
              <a:rPr lang="en-US" altLang="ko-KR" sz="1600" dirty="0" smtClean="0"/>
              <a:t>…</a:t>
            </a:r>
            <a:endParaRPr lang="en-US" altLang="ko-KR" sz="1600" dirty="0"/>
          </a:p>
          <a:p>
            <a:endParaRPr lang="en-US" altLang="ko-KR" sz="1600" dirty="0" smtClean="0"/>
          </a:p>
          <a:p>
            <a:endParaRPr lang="en-US" altLang="ko-KR" sz="1600" dirty="0" smtClean="0"/>
          </a:p>
          <a:p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Server Application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Game Server : </a:t>
            </a:r>
            <a:r>
              <a:rPr lang="ko-KR" altLang="en-US" sz="1600" dirty="0" err="1" smtClean="0"/>
              <a:t>리니지</a:t>
            </a:r>
            <a:r>
              <a:rPr lang="ko-KR" altLang="en-US" sz="1600" dirty="0" smtClean="0"/>
              <a:t> 서버</a:t>
            </a:r>
            <a:r>
              <a:rPr lang="en-US" altLang="ko-KR" sz="1600" dirty="0" smtClean="0"/>
              <a:t> / </a:t>
            </a:r>
            <a:r>
              <a:rPr lang="ko-KR" altLang="en-US" sz="1600" b="1" dirty="0" err="1" smtClean="0"/>
              <a:t>엔씨소프트</a:t>
            </a:r>
            <a:r>
              <a:rPr lang="en-US" altLang="ko-KR" sz="1600" dirty="0" smtClean="0"/>
              <a:t>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Application Server : </a:t>
            </a:r>
            <a:r>
              <a:rPr lang="ko-KR" altLang="en-US" sz="1600" b="1" dirty="0" err="1" smtClean="0"/>
              <a:t>카카오</a:t>
            </a:r>
            <a:r>
              <a:rPr lang="ko-KR" altLang="en-US" sz="1600" dirty="0" err="1" smtClean="0"/>
              <a:t>톡</a:t>
            </a:r>
            <a:r>
              <a:rPr lang="ko-KR" altLang="en-US" sz="1600" dirty="0" smtClean="0"/>
              <a:t> 서버</a:t>
            </a:r>
            <a:r>
              <a:rPr lang="en-US" altLang="ko-KR" sz="1600" dirty="0" smtClean="0"/>
              <a:t>, </a:t>
            </a:r>
            <a:r>
              <a:rPr lang="en-US" altLang="ko-KR" sz="1600" b="1" dirty="0" err="1" smtClean="0"/>
              <a:t>Daum</a:t>
            </a:r>
            <a:r>
              <a:rPr lang="en-US" altLang="ko-KR" sz="1600" b="1" dirty="0" smtClean="0"/>
              <a:t>/</a:t>
            </a:r>
            <a:r>
              <a:rPr lang="en-US" altLang="ko-KR" sz="1600" b="1" dirty="0" err="1" smtClean="0"/>
              <a:t>Naver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검색엔진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카페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블로그</a:t>
            </a:r>
            <a:r>
              <a:rPr lang="en-US" altLang="ko-KR" sz="1600" dirty="0" smtClean="0"/>
              <a:t>, …), </a:t>
            </a:r>
            <a:r>
              <a:rPr lang="ko-KR" altLang="en-US" sz="1600" dirty="0" smtClean="0"/>
              <a:t>증권사 </a:t>
            </a:r>
            <a:r>
              <a:rPr lang="en-US" altLang="ko-KR" sz="1600" dirty="0" smtClean="0"/>
              <a:t>HTS </a:t>
            </a:r>
            <a:r>
              <a:rPr lang="ko-KR" altLang="en-US" sz="1600" dirty="0" smtClean="0"/>
              <a:t>서버</a:t>
            </a:r>
            <a:r>
              <a:rPr lang="en-US" altLang="ko-KR" sz="1600" dirty="0" smtClean="0"/>
              <a:t>, …</a:t>
            </a:r>
            <a:endParaRPr lang="en-US" altLang="ko-KR" sz="1600" dirty="0"/>
          </a:p>
          <a:p>
            <a:endParaRPr lang="en-US" altLang="ko-KR" sz="1600" dirty="0" smtClean="0"/>
          </a:p>
          <a:p>
            <a:endParaRPr lang="en-US" altLang="ko-KR" sz="1600" dirty="0" smtClean="0"/>
          </a:p>
          <a:p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b="1" dirty="0" smtClean="0"/>
              <a:t>Mobile Application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Mobile Game : </a:t>
            </a:r>
            <a:r>
              <a:rPr lang="ko-KR" altLang="en-US" sz="1600" dirty="0" err="1" smtClean="0"/>
              <a:t>모두의마블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/ </a:t>
            </a:r>
            <a:r>
              <a:rPr lang="ko-KR" altLang="en-US" sz="1600" dirty="0" err="1" smtClean="0"/>
              <a:t>넷마블</a:t>
            </a:r>
            <a:r>
              <a:rPr lang="en-US" altLang="ko-KR" sz="1600" dirty="0" smtClean="0"/>
              <a:t>, …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App : </a:t>
            </a:r>
            <a:r>
              <a:rPr lang="en-US" altLang="ko-KR" sz="1600" dirty="0" err="1"/>
              <a:t>KineMaster</a:t>
            </a:r>
            <a:r>
              <a:rPr lang="en-US" altLang="ko-KR" sz="1600" dirty="0"/>
              <a:t> </a:t>
            </a:r>
            <a:r>
              <a:rPr lang="en-US" altLang="ko-KR" sz="1600" dirty="0" smtClean="0"/>
              <a:t>/ </a:t>
            </a:r>
            <a:r>
              <a:rPr lang="en-US" altLang="ko-KR" sz="1600" dirty="0" err="1" smtClean="0"/>
              <a:t>Nexstreaming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카카오톡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/ </a:t>
            </a:r>
            <a:r>
              <a:rPr lang="ko-KR" altLang="en-US" sz="1600" dirty="0" smtClean="0"/>
              <a:t>다음카카오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배달의 민족 </a:t>
            </a:r>
            <a:r>
              <a:rPr lang="en-US" altLang="ko-KR" sz="1600" dirty="0" smtClean="0"/>
              <a:t>/ </a:t>
            </a:r>
            <a:r>
              <a:rPr lang="ko-KR" altLang="en-US" sz="1600" dirty="0" err="1" smtClean="0"/>
              <a:t>우아한형제들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모바일뱅킹</a:t>
            </a:r>
            <a:r>
              <a:rPr lang="en-US" altLang="ko-KR" sz="1600" dirty="0" smtClean="0"/>
              <a:t>, …</a:t>
            </a:r>
            <a:br>
              <a:rPr lang="en-US" altLang="ko-KR" sz="1600" dirty="0" smtClean="0"/>
            </a:br>
            <a:endParaRPr lang="en-US" altLang="ko-KR" sz="1600" dirty="0" smtClean="0"/>
          </a:p>
          <a:p>
            <a:endParaRPr lang="en-US" altLang="ko-KR" sz="1600" dirty="0"/>
          </a:p>
          <a:p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304260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6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340832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340832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2.2 DB Programmer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336710" y="3597785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36710" y="3247616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2.3 WEB Programmer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40832" y="667265"/>
            <a:ext cx="93331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금융권</a:t>
            </a:r>
            <a:r>
              <a:rPr lang="ko-KR" altLang="en-US" sz="1600" dirty="0" smtClean="0"/>
              <a:t>의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은행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증권사</a:t>
            </a:r>
            <a:r>
              <a:rPr lang="en-US" altLang="ko-KR" sz="1600" dirty="0"/>
              <a:t>)</a:t>
            </a:r>
            <a:r>
              <a:rPr lang="ko-KR" altLang="en-US" sz="1600" dirty="0" smtClean="0"/>
              <a:t> 계좌정보 </a:t>
            </a:r>
            <a:r>
              <a:rPr lang="en-US" altLang="ko-KR" sz="1600" dirty="0" err="1" smtClean="0"/>
              <a:t>DataBase</a:t>
            </a: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err="1" smtClean="0"/>
              <a:t>Naver</a:t>
            </a:r>
            <a:r>
              <a:rPr lang="en-US" altLang="ko-KR" sz="1600" dirty="0" smtClean="0"/>
              <a:t> / </a:t>
            </a:r>
            <a:r>
              <a:rPr lang="en-US" altLang="ko-KR" sz="1600" dirty="0" err="1" smtClean="0"/>
              <a:t>Daum</a:t>
            </a:r>
            <a:r>
              <a:rPr lang="en-US" altLang="ko-KR" sz="1600" dirty="0" smtClean="0"/>
              <a:t> / Google </a:t>
            </a:r>
            <a:r>
              <a:rPr lang="ko-KR" altLang="en-US" sz="1600" dirty="0" smtClean="0"/>
              <a:t>등의 검색정보 </a:t>
            </a:r>
            <a:r>
              <a:rPr lang="en-US" altLang="ko-KR" sz="1600" dirty="0" err="1" smtClean="0"/>
              <a:t>DataBase</a:t>
            </a: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행정전산망 </a:t>
            </a:r>
            <a:r>
              <a:rPr lang="en-US" altLang="ko-KR" sz="1600" dirty="0" err="1" smtClean="0"/>
              <a:t>DataBase</a:t>
            </a:r>
            <a:endParaRPr lang="en-US" altLang="ko-KR" sz="16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340832" y="3875901"/>
            <a:ext cx="9501254" cy="1816972"/>
          </a:xfrm>
          <a:prstGeom prst="rect">
            <a:avLst/>
          </a:prstGeom>
          <a:noFill/>
        </p:spPr>
        <p:txBody>
          <a:bodyPr wrap="square" tIns="46800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err="1" smtClean="0"/>
              <a:t>Gmarket</a:t>
            </a:r>
            <a:r>
              <a:rPr lang="en-US" altLang="ko-KR" sz="1600" dirty="0" smtClean="0"/>
              <a:t> / </a:t>
            </a:r>
            <a:r>
              <a:rPr lang="en-US" altLang="ko-KR" sz="1600" dirty="0" err="1" smtClean="0"/>
              <a:t>Interpark</a:t>
            </a:r>
            <a:r>
              <a:rPr lang="ko-KR" altLang="en-US" sz="1600" dirty="0" smtClean="0"/>
              <a:t>등 </a:t>
            </a:r>
            <a:r>
              <a:rPr lang="ko-KR" altLang="en-US" sz="1600" b="1" dirty="0" smtClean="0"/>
              <a:t>인터넷쇼핑몰</a:t>
            </a:r>
            <a:endParaRPr lang="en-US" altLang="ko-KR" sz="1600" b="1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금융권 </a:t>
            </a:r>
            <a:r>
              <a:rPr lang="ko-KR" altLang="en-US" sz="1600" b="1" dirty="0" err="1" smtClean="0"/>
              <a:t>인터넷뱅킹</a:t>
            </a:r>
            <a:endParaRPr lang="en-US" altLang="ko-KR" sz="1600" b="1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err="1" smtClean="0"/>
              <a:t>Daum</a:t>
            </a:r>
            <a:r>
              <a:rPr lang="en-US" altLang="ko-KR" sz="1600" dirty="0" smtClean="0"/>
              <a:t>/</a:t>
            </a:r>
            <a:r>
              <a:rPr lang="en-US" altLang="ko-KR" sz="1600" dirty="0" err="1" smtClean="0"/>
              <a:t>Naver</a:t>
            </a:r>
            <a:r>
              <a:rPr lang="en-US" altLang="ko-KR" sz="1600" dirty="0" smtClean="0"/>
              <a:t>/Nate</a:t>
            </a:r>
            <a:r>
              <a:rPr lang="ko-KR" altLang="en-US" sz="1600" dirty="0" smtClean="0"/>
              <a:t>등 포탈서비스의</a:t>
            </a:r>
            <a:r>
              <a:rPr lang="en-US" altLang="ko-KR" sz="1600" dirty="0" smtClean="0"/>
              <a:t> Café / Blog /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정부민원포탈 </a:t>
            </a:r>
            <a:r>
              <a:rPr lang="ko-KR" altLang="en-US" sz="1600" dirty="0" err="1" smtClean="0"/>
              <a:t>웹싸이트등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334609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042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2.4 System Programmer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14920" y="3597785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14920" y="3247616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2.5 </a:t>
            </a:r>
            <a:r>
              <a:rPr lang="en-US" altLang="ko-KR" b="1" dirty="0" err="1" smtClean="0">
                <a:solidFill>
                  <a:schemeClr val="accent1">
                    <a:lumMod val="75000"/>
                  </a:schemeClr>
                </a:solidFill>
              </a:rPr>
              <a:t>Embeded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/Hardware Programmer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8686523" y="2316913"/>
            <a:ext cx="3447811" cy="2561743"/>
            <a:chOff x="8595908" y="3731739"/>
            <a:chExt cx="3447811" cy="256174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8595908" y="4458699"/>
              <a:ext cx="3447811" cy="35276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/>
                <a:t>OS </a:t>
              </a:r>
              <a:r>
                <a:rPr lang="en-US" altLang="ko-KR" sz="1600" dirty="0" smtClean="0">
                  <a:solidFill>
                    <a:schemeClr val="bg1"/>
                  </a:solidFill>
                </a:rPr>
                <a:t>( UNIX, Linux, Windows, RTOS )</a:t>
              </a:r>
              <a:endParaRPr lang="ko-KR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8595908" y="3731739"/>
              <a:ext cx="3447811" cy="35276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/>
                <a:t>Application</a:t>
              </a:r>
              <a:endParaRPr lang="ko-KR" altLang="en-US" sz="1600" dirty="0"/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8595908" y="5196897"/>
              <a:ext cx="3447811" cy="35276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/>
                <a:t>Device Driver</a:t>
              </a:r>
              <a:endParaRPr lang="ko-KR" altLang="en-US" sz="1600" dirty="0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8595908" y="5940721"/>
              <a:ext cx="3447811" cy="35276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/>
                <a:t>Hardware</a:t>
              </a:r>
              <a:endParaRPr lang="ko-KR" altLang="en-US" sz="1600" dirty="0"/>
            </a:p>
          </p:txBody>
        </p:sp>
        <p:sp>
          <p:nvSpPr>
            <p:cNvPr id="14" name="위쪽 화살표 13"/>
            <p:cNvSpPr/>
            <p:nvPr/>
          </p:nvSpPr>
          <p:spPr>
            <a:xfrm>
              <a:off x="10900165" y="4122005"/>
              <a:ext cx="417310" cy="305284"/>
            </a:xfrm>
            <a:prstGeom prst="up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아래쪽 화살표 14"/>
            <p:cNvSpPr/>
            <p:nvPr/>
          </p:nvSpPr>
          <p:spPr>
            <a:xfrm>
              <a:off x="9604021" y="4122005"/>
              <a:ext cx="357694" cy="305284"/>
            </a:xfrm>
            <a:prstGeom prst="down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위쪽 화살표 15"/>
            <p:cNvSpPr/>
            <p:nvPr/>
          </p:nvSpPr>
          <p:spPr>
            <a:xfrm>
              <a:off x="10900165" y="4848965"/>
              <a:ext cx="417310" cy="305284"/>
            </a:xfrm>
            <a:prstGeom prst="up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아래쪽 화살표 16"/>
            <p:cNvSpPr/>
            <p:nvPr/>
          </p:nvSpPr>
          <p:spPr>
            <a:xfrm>
              <a:off x="9604021" y="4848965"/>
              <a:ext cx="357694" cy="305284"/>
            </a:xfrm>
            <a:prstGeom prst="down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위쪽 화살표 17"/>
            <p:cNvSpPr/>
            <p:nvPr/>
          </p:nvSpPr>
          <p:spPr>
            <a:xfrm>
              <a:off x="10900165" y="5584163"/>
              <a:ext cx="417310" cy="305284"/>
            </a:xfrm>
            <a:prstGeom prst="up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아래쪽 화살표 18"/>
            <p:cNvSpPr/>
            <p:nvPr/>
          </p:nvSpPr>
          <p:spPr>
            <a:xfrm>
              <a:off x="9604021" y="5584163"/>
              <a:ext cx="357694" cy="305284"/>
            </a:xfrm>
            <a:prstGeom prst="down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4" name="직선 연결선 23"/>
          <p:cNvCxnSpPr/>
          <p:nvPr/>
        </p:nvCxnSpPr>
        <p:spPr>
          <a:xfrm>
            <a:off x="214920" y="473433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19042" y="3875901"/>
            <a:ext cx="8315358" cy="1816972"/>
          </a:xfrm>
          <a:prstGeom prst="rect">
            <a:avLst/>
          </a:prstGeom>
          <a:noFill/>
        </p:spPr>
        <p:txBody>
          <a:bodyPr wrap="square" tIns="46800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Smart Phone / Feature Phone / Smart TV / … </a:t>
            </a:r>
            <a:r>
              <a:rPr lang="en-US" altLang="ko-KR" sz="1600" dirty="0" smtClean="0">
                <a:sym typeface="Wingdings" panose="05000000000000000000" pitchFamily="2" charset="2"/>
              </a:rPr>
              <a:t> </a:t>
            </a:r>
            <a:r>
              <a:rPr lang="ko-KR" altLang="en-US" sz="1600" b="1" dirty="0" smtClean="0">
                <a:sym typeface="Wingdings" panose="05000000000000000000" pitchFamily="2" charset="2"/>
              </a:rPr>
              <a:t>삼성전자</a:t>
            </a:r>
            <a:r>
              <a:rPr lang="en-US" altLang="ko-KR" sz="1600" b="1" dirty="0" smtClean="0">
                <a:sym typeface="Wingdings" panose="05000000000000000000" pitchFamily="2" charset="2"/>
              </a:rPr>
              <a:t>/</a:t>
            </a:r>
            <a:r>
              <a:rPr lang="ko-KR" altLang="en-US" sz="1600" b="1" dirty="0" err="1" smtClean="0">
                <a:sym typeface="Wingdings" panose="05000000000000000000" pitchFamily="2" charset="2"/>
              </a:rPr>
              <a:t>엘지전자</a:t>
            </a:r>
            <a:endParaRPr lang="en-US" altLang="ko-KR" sz="1600" b="1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은행 현금 입출금기 </a:t>
            </a:r>
            <a:r>
              <a:rPr lang="en-US" altLang="ko-KR" sz="1600" dirty="0" smtClean="0">
                <a:sym typeface="Wingdings" panose="05000000000000000000" pitchFamily="2" charset="2"/>
              </a:rPr>
              <a:t>/ </a:t>
            </a:r>
            <a:r>
              <a:rPr lang="ko-KR" altLang="en-US" sz="1600" b="1" dirty="0" err="1" smtClean="0">
                <a:sym typeface="Wingdings" panose="05000000000000000000" pitchFamily="2" charset="2"/>
              </a:rPr>
              <a:t>청호컴넷</a:t>
            </a:r>
            <a:r>
              <a:rPr lang="en-US" altLang="ko-KR" sz="1600" dirty="0" smtClean="0">
                <a:sym typeface="Wingdings" panose="05000000000000000000" pitchFamily="2" charset="2"/>
              </a:rPr>
              <a:t>, </a:t>
            </a:r>
            <a:r>
              <a:rPr lang="ko-KR" altLang="en-US" sz="1600" b="1" dirty="0" err="1" smtClean="0">
                <a:sym typeface="Wingdings" panose="05000000000000000000" pitchFamily="2" charset="2"/>
              </a:rPr>
              <a:t>한네트</a:t>
            </a:r>
            <a:r>
              <a:rPr lang="en-US" altLang="ko-KR" sz="1600" dirty="0" smtClean="0">
                <a:sym typeface="Wingdings" panose="05000000000000000000" pitchFamily="2" charset="2"/>
              </a:rPr>
              <a:t>,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주로 </a:t>
            </a:r>
            <a:r>
              <a:rPr lang="en-US" altLang="ko-KR" sz="1600" dirty="0" smtClean="0">
                <a:sym typeface="Wingdings" panose="05000000000000000000" pitchFamily="2" charset="2"/>
              </a:rPr>
              <a:t>Hardware </a:t>
            </a:r>
            <a:r>
              <a:rPr lang="ko-KR" altLang="en-US" sz="1600" dirty="0" smtClean="0">
                <a:sym typeface="Wingdings" panose="05000000000000000000" pitchFamily="2" charset="2"/>
              </a:rPr>
              <a:t>제조사</a:t>
            </a:r>
            <a:endParaRPr lang="en-US" altLang="ko-KR" sz="16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근래에는 </a:t>
            </a:r>
            <a:r>
              <a:rPr lang="en-US" altLang="ko-KR" sz="1600" dirty="0" smtClean="0">
                <a:sym typeface="Wingdings" panose="05000000000000000000" pitchFamily="2" charset="2"/>
              </a:rPr>
              <a:t>RTOS</a:t>
            </a:r>
            <a:r>
              <a:rPr lang="ko-KR" altLang="en-US" sz="1600" dirty="0" smtClean="0">
                <a:sym typeface="Wingdings" panose="05000000000000000000" pitchFamily="2" charset="2"/>
              </a:rPr>
              <a:t> 이외에 </a:t>
            </a:r>
            <a:r>
              <a:rPr lang="en-US" altLang="ko-KR" sz="1600" dirty="0" smtClean="0">
                <a:sym typeface="Wingdings" panose="05000000000000000000" pitchFamily="2" charset="2"/>
              </a:rPr>
              <a:t>Linux, Android, Windows</a:t>
            </a:r>
            <a:r>
              <a:rPr lang="ko-KR" altLang="en-US" sz="1600" dirty="0" smtClean="0">
                <a:sym typeface="Wingdings" panose="05000000000000000000" pitchFamily="2" charset="2"/>
              </a:rPr>
              <a:t>등이 많이 사용되는 추세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  <a:endParaRPr lang="en-US" altLang="ko-KR" sz="1600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214920" y="642549"/>
            <a:ext cx="8319480" cy="1570751"/>
          </a:xfrm>
          <a:prstGeom prst="rect">
            <a:avLst/>
          </a:prstGeom>
          <a:noFill/>
        </p:spPr>
        <p:txBody>
          <a:bodyPr wrap="square" tIns="46800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SW(Application)</a:t>
            </a:r>
            <a:r>
              <a:rPr lang="ko-KR" altLang="en-US" sz="1600" dirty="0" smtClean="0"/>
              <a:t>와 </a:t>
            </a:r>
            <a:r>
              <a:rPr lang="en-US" altLang="ko-KR" sz="1600" dirty="0" smtClean="0"/>
              <a:t>HW</a:t>
            </a:r>
            <a:r>
              <a:rPr lang="ko-KR" altLang="en-US" sz="1600" dirty="0" smtClean="0"/>
              <a:t>의 중간역할</a:t>
            </a:r>
            <a:r>
              <a:rPr lang="en-US" altLang="ko-KR" sz="16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삼성</a:t>
            </a:r>
            <a:r>
              <a:rPr lang="ko-KR" altLang="en-US" sz="1600" b="1" dirty="0" smtClean="0"/>
              <a:t>전</a:t>
            </a:r>
            <a:r>
              <a:rPr lang="ko-KR" altLang="en-US" sz="1600" b="1" dirty="0"/>
              <a:t>자</a:t>
            </a:r>
            <a:r>
              <a:rPr lang="en-US" altLang="ko-KR" sz="1600" b="1" dirty="0" smtClean="0"/>
              <a:t>/</a:t>
            </a:r>
            <a:r>
              <a:rPr lang="ko-KR" altLang="en-US" sz="1600" b="1" dirty="0" err="1" smtClean="0"/>
              <a:t>엘지전자</a:t>
            </a:r>
            <a:r>
              <a:rPr lang="ko-KR" altLang="en-US" sz="1600" b="1" dirty="0" smtClean="0"/>
              <a:t> </a:t>
            </a:r>
            <a:r>
              <a:rPr lang="ko-KR" altLang="en-US" sz="1600" dirty="0" err="1" smtClean="0"/>
              <a:t>스마트폰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Windows Driver SW.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국내에서 개발 및 상용화된 </a:t>
            </a:r>
            <a:r>
              <a:rPr lang="en-US" altLang="ko-KR" sz="1600" dirty="0" smtClean="0"/>
              <a:t>OS, Compiler</a:t>
            </a:r>
            <a:r>
              <a:rPr lang="ko-KR" altLang="en-US" sz="1600" dirty="0" smtClean="0"/>
              <a:t>가 없다</a:t>
            </a:r>
            <a:r>
              <a:rPr lang="en-US" altLang="ko-KR" sz="1600" dirty="0" smtClean="0"/>
              <a:t>. </a:t>
            </a:r>
            <a:r>
              <a:rPr lang="en-US" altLang="ko-KR" sz="1600" dirty="0" smtClean="0">
                <a:sym typeface="Wingdings" panose="05000000000000000000" pitchFamily="2" charset="2"/>
              </a:rPr>
              <a:t> </a:t>
            </a:r>
            <a:r>
              <a:rPr lang="ko-KR" altLang="en-US" sz="1600" dirty="0" smtClean="0">
                <a:sym typeface="Wingdings" panose="05000000000000000000" pitchFamily="2" charset="2"/>
              </a:rPr>
              <a:t>국내에서는 </a:t>
            </a:r>
            <a:r>
              <a:rPr lang="en-US" altLang="ko-KR" sz="1600" dirty="0" smtClean="0">
                <a:sym typeface="Wingdings" panose="05000000000000000000" pitchFamily="2" charset="2"/>
              </a:rPr>
              <a:t>System Programmer</a:t>
            </a:r>
            <a:r>
              <a:rPr lang="ko-KR" altLang="en-US" sz="1600" dirty="0" smtClean="0">
                <a:sym typeface="Wingdings" panose="05000000000000000000" pitchFamily="2" charset="2"/>
              </a:rPr>
              <a:t>가 매우 적다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365537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8</a:t>
            </a:fld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406819" y="665225"/>
            <a:ext cx="95012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altLang="ko-KR" sz="1600" dirty="0" smtClean="0"/>
              <a:t>SW Package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en-US" altLang="ko-KR" sz="1600" dirty="0" smtClean="0"/>
              <a:t>Hardware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en-US" altLang="ko-KR" sz="1600" dirty="0" smtClean="0"/>
              <a:t>SW Solution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en-US" altLang="ko-KR" sz="1600" dirty="0" smtClean="0"/>
              <a:t>System Integration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ko-KR" altLang="en-US" sz="1600" dirty="0" smtClean="0"/>
              <a:t>외주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용역</a:t>
            </a: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ko-KR" altLang="en-US" sz="1600" dirty="0" smtClean="0"/>
              <a:t>인력파견</a:t>
            </a:r>
            <a:endParaRPr lang="en-US" altLang="ko-KR" sz="16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600" dirty="0"/>
          </a:p>
          <a:p>
            <a:pPr marL="342900" indent="-342900">
              <a:buFont typeface="+mj-lt"/>
              <a:buAutoNum type="arabicPeriod"/>
            </a:pPr>
            <a:r>
              <a:rPr lang="en-US" altLang="ko-KR" sz="1600" dirty="0" smtClean="0"/>
              <a:t>Non-IT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16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1406819" y="469428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06819" y="119259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3. SW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기업 분류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0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9</a:t>
            </a:fld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779769" y="615885"/>
            <a:ext cx="83194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대부분 </a:t>
            </a:r>
            <a:r>
              <a:rPr lang="en-US" altLang="ko-KR" sz="1600" dirty="0" smtClean="0"/>
              <a:t>SW </a:t>
            </a:r>
            <a:r>
              <a:rPr lang="ko-KR" altLang="en-US" sz="1600" dirty="0" smtClean="0"/>
              <a:t>전문 업체로 고객에게 완성품의 형태로 판매</a:t>
            </a:r>
            <a:r>
              <a:rPr lang="en-US" altLang="ko-KR" sz="1600" dirty="0" smtClean="0"/>
              <a:t>. </a:t>
            </a:r>
            <a:r>
              <a:rPr lang="en-US" altLang="ko-KR" sz="1600" dirty="0" smtClean="0">
                <a:sym typeface="Wingdings" panose="05000000000000000000" pitchFamily="2" charset="2"/>
              </a:rPr>
              <a:t> </a:t>
            </a:r>
            <a:r>
              <a:rPr lang="ko-KR" altLang="en-US" sz="1600" dirty="0" smtClean="0">
                <a:sym typeface="Wingdings" panose="05000000000000000000" pitchFamily="2" charset="2"/>
              </a:rPr>
              <a:t>주로 </a:t>
            </a:r>
            <a:r>
              <a:rPr lang="en-US" altLang="ko-KR" sz="1600" b="1" dirty="0" smtClean="0">
                <a:sym typeface="Wingdings" panose="05000000000000000000" pitchFamily="2" charset="2"/>
              </a:rPr>
              <a:t>B2C</a:t>
            </a:r>
            <a:endParaRPr lang="en-US" altLang="ko-KR" sz="1600" b="1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PC Game </a:t>
            </a:r>
            <a:r>
              <a:rPr lang="en-US" altLang="ko-KR" sz="1600" dirty="0" smtClean="0">
                <a:sym typeface="Wingdings" panose="05000000000000000000" pitchFamily="2" charset="2"/>
              </a:rPr>
              <a:t> 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엔씨소프트</a:t>
            </a:r>
            <a:r>
              <a:rPr lang="en-US" altLang="ko-KR" sz="1600" dirty="0" smtClean="0">
                <a:sym typeface="Wingdings" panose="05000000000000000000" pitchFamily="2" charset="2"/>
              </a:rPr>
              <a:t>, Blizzard,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사무용</a:t>
            </a:r>
            <a:r>
              <a:rPr lang="en-US" altLang="ko-KR" sz="1600" dirty="0" smtClean="0"/>
              <a:t>SW </a:t>
            </a:r>
            <a:r>
              <a:rPr lang="en-US" altLang="ko-KR" sz="1600" dirty="0" smtClean="0">
                <a:sym typeface="Wingdings" panose="05000000000000000000" pitchFamily="2" charset="2"/>
              </a:rPr>
              <a:t> Microsoft, 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한글과컴퓨터</a:t>
            </a:r>
            <a:r>
              <a:rPr lang="en-US" altLang="ko-KR" sz="1600" dirty="0" smtClean="0">
                <a:sym typeface="Wingdings" panose="05000000000000000000" pitchFamily="2" charset="2"/>
              </a:rPr>
              <a:t>,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업무용</a:t>
            </a:r>
            <a:r>
              <a:rPr lang="en-US" altLang="ko-KR" sz="1600" dirty="0" smtClean="0"/>
              <a:t>SW </a:t>
            </a:r>
            <a:r>
              <a:rPr lang="en-US" altLang="ko-KR" sz="1600" dirty="0" smtClean="0">
                <a:sym typeface="Wingdings" panose="05000000000000000000" pitchFamily="2" charset="2"/>
              </a:rPr>
              <a:t> Adobe, Microsoft, …</a:t>
            </a:r>
          </a:p>
          <a:p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Mobile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App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>
                <a:sym typeface="Wingdings" panose="05000000000000000000" pitchFamily="2" charset="2"/>
              </a:rPr>
              <a:t>Mobile Game : 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모두의마블</a:t>
            </a:r>
            <a:r>
              <a:rPr lang="ko-KR" altLang="en-US" sz="1600" dirty="0" smtClean="0">
                <a:sym typeface="Wingdings" panose="05000000000000000000" pitchFamily="2" charset="2"/>
              </a:rPr>
              <a:t> </a:t>
            </a:r>
            <a:r>
              <a:rPr lang="en-US" altLang="ko-KR" sz="1600" dirty="0" smtClean="0">
                <a:sym typeface="Wingdings" panose="05000000000000000000" pitchFamily="2" charset="2"/>
              </a:rPr>
              <a:t>/ 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넷마블</a:t>
            </a:r>
            <a:r>
              <a:rPr lang="en-US" altLang="ko-KR" sz="1600" dirty="0" smtClean="0">
                <a:sym typeface="Wingdings" panose="05000000000000000000" pitchFamily="2" charset="2"/>
              </a:rPr>
              <a:t>, Angry Bird / </a:t>
            </a:r>
            <a:r>
              <a:rPr lang="en-US" altLang="ko-KR" sz="1600" dirty="0" err="1" smtClean="0">
                <a:sym typeface="Wingdings" panose="05000000000000000000" pitchFamily="2" charset="2"/>
              </a:rPr>
              <a:t>Rovio</a:t>
            </a:r>
            <a:r>
              <a:rPr lang="en-US" altLang="ko-KR" sz="1600" dirty="0" smtClean="0">
                <a:sym typeface="Wingdings" panose="05000000000000000000" pitchFamily="2" charset="2"/>
              </a:rPr>
              <a:t>, …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600" dirty="0" smtClean="0">
                <a:sym typeface="Wingdings" panose="05000000000000000000" pitchFamily="2" charset="2"/>
              </a:rPr>
              <a:t>App : </a:t>
            </a:r>
            <a:r>
              <a:rPr lang="en-US" altLang="ko-KR" sz="1600" dirty="0" err="1" smtClean="0">
                <a:sym typeface="Wingdings" panose="05000000000000000000" pitchFamily="2" charset="2"/>
              </a:rPr>
              <a:t>KineMaster</a:t>
            </a:r>
            <a:r>
              <a:rPr lang="en-US" altLang="ko-KR" sz="1600" dirty="0" smtClean="0">
                <a:sym typeface="Wingdings" panose="05000000000000000000" pitchFamily="2" charset="2"/>
              </a:rPr>
              <a:t> / </a:t>
            </a:r>
            <a:r>
              <a:rPr lang="en-US" altLang="ko-KR" sz="1600" dirty="0" err="1" smtClean="0">
                <a:sym typeface="Wingdings" panose="05000000000000000000" pitchFamily="2" charset="2"/>
              </a:rPr>
              <a:t>Nexstreaming</a:t>
            </a:r>
            <a:r>
              <a:rPr lang="en-US" altLang="ko-KR" sz="1600" dirty="0" smtClean="0">
                <a:sym typeface="Wingdings" panose="05000000000000000000" pitchFamily="2" charset="2"/>
              </a:rPr>
              <a:t>, 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배달의민족</a:t>
            </a:r>
            <a:r>
              <a:rPr lang="ko-KR" altLang="en-US" sz="1600" dirty="0" smtClean="0">
                <a:sym typeface="Wingdings" panose="05000000000000000000" pitchFamily="2" charset="2"/>
              </a:rPr>
              <a:t> </a:t>
            </a:r>
            <a:r>
              <a:rPr lang="en-US" altLang="ko-KR" sz="1600" dirty="0" smtClean="0">
                <a:sym typeface="Wingdings" panose="05000000000000000000" pitchFamily="2" charset="2"/>
              </a:rPr>
              <a:t>/ </a:t>
            </a:r>
            <a:r>
              <a:rPr lang="ko-KR" altLang="en-US" sz="1600" dirty="0" smtClean="0">
                <a:sym typeface="Wingdings" panose="05000000000000000000" pitchFamily="2" charset="2"/>
              </a:rPr>
              <a:t>우아한 형제들</a:t>
            </a:r>
            <a:r>
              <a:rPr lang="en-US" altLang="ko-KR" sz="1600" dirty="0" smtClean="0">
                <a:sym typeface="Wingdings" panose="05000000000000000000" pitchFamily="2" charset="2"/>
              </a:rPr>
              <a:t>, …</a:t>
            </a:r>
            <a:endParaRPr lang="en-US" altLang="ko-KR" sz="16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783891" y="127583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3.1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SW Package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1779769" y="479718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779769" y="4880671"/>
            <a:ext cx="8315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애플</a:t>
            </a:r>
            <a:r>
              <a:rPr lang="en-US" altLang="ko-KR" sz="1600" dirty="0" smtClean="0"/>
              <a:t>(?), </a:t>
            </a:r>
            <a:r>
              <a:rPr lang="ko-KR" altLang="en-US" sz="1600" dirty="0" smtClean="0"/>
              <a:t>삼성전자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엘지전자</a:t>
            </a:r>
            <a:r>
              <a:rPr lang="en-US" altLang="ko-KR" sz="1600" dirty="0" smtClean="0"/>
              <a:t>,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System / </a:t>
            </a:r>
            <a:r>
              <a:rPr lang="en-US" altLang="ko-KR" sz="1600" dirty="0" err="1" smtClean="0"/>
              <a:t>Embeded</a:t>
            </a:r>
            <a:r>
              <a:rPr lang="en-US" altLang="ko-KR" sz="1600" dirty="0" smtClean="0"/>
              <a:t> Programmer.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79769" y="4425322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3.2 Hardware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775647" y="4777457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3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10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708477" y="662201"/>
            <a:ext cx="8319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>
                <a:ea typeface="+mj-ea"/>
                <a:sym typeface="Wingdings" panose="05000000000000000000" pitchFamily="2" charset="2"/>
              </a:rPr>
              <a:t>자사의 </a:t>
            </a:r>
            <a:r>
              <a:rPr lang="en-US" altLang="ko-KR" sz="1600" dirty="0">
                <a:ea typeface="+mj-ea"/>
                <a:sym typeface="Wingdings" panose="05000000000000000000" pitchFamily="2" charset="2"/>
              </a:rPr>
              <a:t>SW</a:t>
            </a:r>
            <a:r>
              <a:rPr lang="ko-KR" altLang="en-US" sz="1600" dirty="0">
                <a:ea typeface="+mj-ea"/>
                <a:sym typeface="Wingdings" panose="05000000000000000000" pitchFamily="2" charset="2"/>
              </a:rPr>
              <a:t>를 고객사의 </a:t>
            </a:r>
            <a:r>
              <a:rPr lang="en-US" altLang="ko-KR" sz="1600" dirty="0">
                <a:ea typeface="+mj-ea"/>
                <a:sym typeface="Wingdings" panose="05000000000000000000" pitchFamily="2" charset="2"/>
              </a:rPr>
              <a:t>System</a:t>
            </a:r>
            <a:r>
              <a:rPr lang="ko-KR" altLang="en-US" sz="1600" dirty="0">
                <a:ea typeface="+mj-ea"/>
                <a:sym typeface="Wingdings" panose="05000000000000000000" pitchFamily="2" charset="2"/>
              </a:rPr>
              <a:t>에 최적화 시키는 형태로 </a:t>
            </a:r>
            <a:r>
              <a:rPr lang="ko-KR" altLang="en-US" sz="1600" dirty="0" smtClean="0">
                <a:ea typeface="+mj-ea"/>
                <a:sym typeface="Wingdings" panose="05000000000000000000" pitchFamily="2" charset="2"/>
              </a:rPr>
              <a:t>판매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.  </a:t>
            </a:r>
            <a:r>
              <a:rPr lang="ko-KR" altLang="en-US" sz="1600" dirty="0" smtClean="0">
                <a:ea typeface="+mj-ea"/>
                <a:sym typeface="Wingdings" panose="05000000000000000000" pitchFamily="2" charset="2"/>
              </a:rPr>
              <a:t>주로 </a:t>
            </a:r>
            <a:r>
              <a:rPr lang="en-US" altLang="ko-KR" sz="1600" b="1" dirty="0" smtClean="0">
                <a:ea typeface="+mj-ea"/>
                <a:sym typeface="Wingdings" panose="05000000000000000000" pitchFamily="2" charset="2"/>
              </a:rPr>
              <a:t>B2B</a:t>
            </a:r>
            <a:endParaRPr lang="en-US" altLang="ko-KR" sz="1600" b="1" dirty="0">
              <a:ea typeface="+mj-ea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>
                <a:ea typeface="+mj-ea"/>
              </a:rPr>
              <a:t>Multimedia Solution / </a:t>
            </a:r>
            <a:r>
              <a:rPr lang="en-US" altLang="ko-KR" sz="1600" dirty="0" err="1" smtClean="0">
                <a:ea typeface="+mj-ea"/>
              </a:rPr>
              <a:t>Nexstreaming</a:t>
            </a:r>
            <a:r>
              <a:rPr lang="en-US" altLang="ko-KR" sz="1600" dirty="0" smtClean="0">
                <a:ea typeface="+mj-ea"/>
              </a:rPr>
              <a:t>. 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 </a:t>
            </a:r>
            <a:r>
              <a:rPr lang="ko-KR" altLang="en-US" sz="1600" dirty="0" smtClean="0">
                <a:ea typeface="+mj-ea"/>
                <a:sym typeface="Wingdings" panose="05000000000000000000" pitchFamily="2" charset="2"/>
              </a:rPr>
              <a:t>삼성전자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, </a:t>
            </a:r>
            <a:r>
              <a:rPr lang="ko-KR" altLang="en-US" sz="1600" dirty="0" err="1" smtClean="0">
                <a:ea typeface="+mj-ea"/>
                <a:sym typeface="Wingdings" panose="05000000000000000000" pitchFamily="2" charset="2"/>
              </a:rPr>
              <a:t>엘지전자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, HBO,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ea typeface="+mj-ea"/>
                <a:sym typeface="Wingdings" panose="05000000000000000000" pitchFamily="2" charset="2"/>
              </a:rPr>
              <a:t>보안 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Solution / Symantec, …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ea typeface="+mj-ea"/>
                <a:sym typeface="Wingdings" panose="05000000000000000000" pitchFamily="2" charset="2"/>
              </a:rPr>
              <a:t>회계관리솔루션 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/ </a:t>
            </a:r>
            <a:r>
              <a:rPr lang="ko-KR" altLang="en-US" sz="1600" dirty="0" err="1" smtClean="0">
                <a:ea typeface="+mj-ea"/>
                <a:sym typeface="Wingdings" panose="05000000000000000000" pitchFamily="2" charset="2"/>
              </a:rPr>
              <a:t>더존디지탈웨어</a:t>
            </a:r>
            <a:endParaRPr lang="en-US" altLang="ko-KR" sz="1600" dirty="0">
              <a:ea typeface="+mj-ea"/>
              <a:sym typeface="Wingdings" panose="05000000000000000000" pitchFamily="2" charset="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08477" y="134855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3.3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SW Solution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8" name="직선 연결선 17"/>
          <p:cNvCxnSpPr/>
          <p:nvPr/>
        </p:nvCxnSpPr>
        <p:spPr>
          <a:xfrm>
            <a:off x="1704355" y="486990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704354" y="3846818"/>
            <a:ext cx="93438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ea typeface="+mj-ea"/>
              </a:rPr>
              <a:t>고객의 요구에 의해서</a:t>
            </a:r>
            <a:r>
              <a:rPr lang="en-US" altLang="ko-KR" sz="1600" dirty="0" smtClean="0">
                <a:ea typeface="+mj-ea"/>
              </a:rPr>
              <a:t>, </a:t>
            </a:r>
            <a:r>
              <a:rPr lang="ko-KR" altLang="en-US" sz="1600" dirty="0" smtClean="0">
                <a:ea typeface="+mj-ea"/>
              </a:rPr>
              <a:t>고객의 목적에 맞는 시스템 구성 및 </a:t>
            </a:r>
            <a:r>
              <a:rPr lang="en-US" altLang="ko-KR" sz="1600" dirty="0" smtClean="0">
                <a:ea typeface="+mj-ea"/>
              </a:rPr>
              <a:t>SW</a:t>
            </a:r>
            <a:r>
              <a:rPr lang="ko-KR" altLang="en-US" sz="1600" dirty="0">
                <a:ea typeface="+mj-ea"/>
              </a:rPr>
              <a:t> </a:t>
            </a:r>
            <a:r>
              <a:rPr lang="ko-KR" altLang="en-US" sz="1600" dirty="0" smtClean="0">
                <a:ea typeface="+mj-ea"/>
              </a:rPr>
              <a:t>제공</a:t>
            </a:r>
            <a:r>
              <a:rPr lang="en-US" altLang="ko-KR" sz="1600" dirty="0" smtClean="0">
                <a:ea typeface="+mj-ea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ea typeface="+mj-ea"/>
              </a:rPr>
              <a:t>타사의 </a:t>
            </a:r>
            <a:r>
              <a:rPr lang="en-US" altLang="ko-KR" sz="1600" dirty="0" smtClean="0">
                <a:ea typeface="+mj-ea"/>
              </a:rPr>
              <a:t>SW</a:t>
            </a:r>
            <a:r>
              <a:rPr lang="ko-KR" altLang="en-US" sz="1600" dirty="0" smtClean="0">
                <a:ea typeface="+mj-ea"/>
              </a:rPr>
              <a:t>를 고객의 목적에 맞도록 튜닝 및 최적화</a:t>
            </a:r>
            <a:r>
              <a:rPr lang="en-US" altLang="ko-KR" sz="1600" dirty="0" smtClean="0">
                <a:ea typeface="+mj-ea"/>
              </a:rPr>
              <a:t>. </a:t>
            </a:r>
            <a:r>
              <a:rPr lang="en-US" altLang="ko-KR" sz="1600" dirty="0" smtClean="0">
                <a:ea typeface="+mj-ea"/>
                <a:sym typeface="Wingdings" panose="05000000000000000000" pitchFamily="2" charset="2"/>
              </a:rPr>
              <a:t> ERP</a:t>
            </a:r>
            <a:r>
              <a:rPr lang="ko-KR" altLang="en-US" sz="1600" dirty="0" smtClean="0">
                <a:ea typeface="+mj-ea"/>
                <a:sym typeface="Wingdings" panose="05000000000000000000" pitchFamily="2" charset="2"/>
              </a:rPr>
              <a:t>등</a:t>
            </a:r>
            <a:endParaRPr lang="en-US" altLang="ko-KR" sz="1600" dirty="0" smtClean="0">
              <a:ea typeface="+mj-ea"/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>
                <a:ea typeface="+mj-ea"/>
              </a:rPr>
              <a:t>Solution </a:t>
            </a:r>
            <a:r>
              <a:rPr lang="ko-KR" altLang="en-US" sz="1600" dirty="0" smtClean="0">
                <a:ea typeface="+mj-ea"/>
              </a:rPr>
              <a:t>업체의 특징과 외주</a:t>
            </a:r>
            <a:r>
              <a:rPr lang="en-US" altLang="ko-KR" sz="1600" dirty="0" smtClean="0">
                <a:ea typeface="+mj-ea"/>
              </a:rPr>
              <a:t>/</a:t>
            </a:r>
            <a:r>
              <a:rPr lang="ko-KR" altLang="en-US" sz="1600" dirty="0" smtClean="0">
                <a:ea typeface="+mj-ea"/>
              </a:rPr>
              <a:t>용역 업체의 특징을 모두 가지고 있다</a:t>
            </a:r>
            <a:r>
              <a:rPr lang="en-US" altLang="ko-KR" sz="1600" dirty="0" smtClean="0">
                <a:ea typeface="+mj-ea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>
                <a:ea typeface="+mj-ea"/>
              </a:rPr>
              <a:t>SDS, LG-EDS, SK C&amp;C, </a:t>
            </a:r>
            <a:r>
              <a:rPr lang="ko-KR" altLang="en-US" sz="1600" dirty="0" err="1" smtClean="0">
                <a:ea typeface="+mj-ea"/>
              </a:rPr>
              <a:t>쌍용정보통신</a:t>
            </a:r>
            <a:r>
              <a:rPr lang="en-US" altLang="ko-KR" sz="1600" dirty="0" smtClean="0">
                <a:ea typeface="+mj-ea"/>
              </a:rPr>
              <a:t>, </a:t>
            </a:r>
            <a:r>
              <a:rPr lang="ko-KR" altLang="en-US" sz="1600" b="1" u="sng" dirty="0" smtClean="0">
                <a:ea typeface="+mj-ea"/>
              </a:rPr>
              <a:t>기타 중소기업 및 프리랜서</a:t>
            </a:r>
            <a:r>
              <a:rPr lang="en-US" altLang="ko-KR" sz="1600" dirty="0" smtClean="0">
                <a:ea typeface="+mj-ea"/>
              </a:rPr>
              <a:t>, …</a:t>
            </a:r>
            <a:endParaRPr lang="en-US" altLang="ko-KR" sz="1600" dirty="0" smtClean="0">
              <a:ea typeface="+mj-ea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>
              <a:ea typeface="+mj-ea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ea typeface="+mj-ea"/>
              </a:rPr>
              <a:t>은행</a:t>
            </a:r>
            <a:r>
              <a:rPr lang="en-US" altLang="ko-KR" sz="1600" dirty="0" smtClean="0">
                <a:ea typeface="+mj-ea"/>
              </a:rPr>
              <a:t>/</a:t>
            </a:r>
            <a:r>
              <a:rPr lang="ko-KR" altLang="en-US" sz="1600" dirty="0" smtClean="0">
                <a:ea typeface="+mj-ea"/>
              </a:rPr>
              <a:t>증권사 업무 시스템</a:t>
            </a:r>
            <a:r>
              <a:rPr lang="en-US" altLang="ko-KR" sz="1600" dirty="0" smtClean="0">
                <a:ea typeface="+mj-ea"/>
              </a:rPr>
              <a:t>, </a:t>
            </a:r>
            <a:r>
              <a:rPr lang="ko-KR" altLang="en-US" sz="1600" dirty="0" smtClean="0">
                <a:ea typeface="+mj-ea"/>
              </a:rPr>
              <a:t>이동통신사 업무 시스템</a:t>
            </a:r>
            <a:r>
              <a:rPr lang="en-US" altLang="ko-KR" sz="1600" dirty="0" smtClean="0">
                <a:ea typeface="+mj-ea"/>
              </a:rPr>
              <a:t>, </a:t>
            </a:r>
            <a:r>
              <a:rPr lang="ko-KR" altLang="en-US" sz="1600" dirty="0" smtClean="0">
                <a:ea typeface="+mj-ea"/>
              </a:rPr>
              <a:t>행정전산망 시스템</a:t>
            </a:r>
            <a:r>
              <a:rPr lang="en-US" altLang="ko-KR" sz="1600" dirty="0" smtClean="0">
                <a:ea typeface="+mj-ea"/>
              </a:rPr>
              <a:t>, </a:t>
            </a:r>
            <a:r>
              <a:rPr lang="ko-KR" altLang="en-US" sz="1600" dirty="0" smtClean="0">
                <a:ea typeface="+mj-ea"/>
              </a:rPr>
              <a:t>기업체 내부 업무 시스템</a:t>
            </a:r>
            <a:r>
              <a:rPr lang="en-US" altLang="ko-KR" sz="1600" dirty="0" smtClean="0">
                <a:ea typeface="+mj-ea"/>
              </a:rPr>
              <a:t>, …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04355" y="3267900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3.4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System 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Integration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(SI)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1700233" y="3620035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2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11</a:t>
            </a:fld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14209" y="3868194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3.6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인력파견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1610087" y="4220329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614209" y="4408769"/>
            <a:ext cx="8319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/>
              <a:t>Package/Hardware/Solution/SI 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외주</a:t>
            </a:r>
            <a:r>
              <a:rPr lang="en-US" altLang="ko-KR" sz="1600" dirty="0" smtClean="0"/>
              <a:t>&amp;</a:t>
            </a:r>
            <a:r>
              <a:rPr lang="ko-KR" altLang="en-US" sz="1600" dirty="0" smtClean="0"/>
              <a:t>용역 업체에서 </a:t>
            </a:r>
            <a:r>
              <a:rPr lang="ko-KR" altLang="en-US" sz="1600" dirty="0"/>
              <a:t>요구하는 개발자를 </a:t>
            </a:r>
            <a:r>
              <a:rPr lang="ko-KR" altLang="en-US" sz="1600" dirty="0" smtClean="0"/>
              <a:t>파견한다</a:t>
            </a:r>
            <a:r>
              <a:rPr lang="en-US" altLang="ko-KR" sz="1600" dirty="0" smtClean="0"/>
              <a:t>. </a:t>
            </a:r>
            <a:r>
              <a:rPr lang="ko-KR" altLang="en-US" sz="1600" dirty="0"/>
              <a:t>즉 인력사무소와 </a:t>
            </a:r>
            <a:r>
              <a:rPr lang="ko-KR" altLang="en-US" sz="1600" dirty="0" smtClean="0"/>
              <a:t>유사하다</a:t>
            </a:r>
            <a:r>
              <a:rPr lang="en-US" altLang="ko-KR" sz="16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프리랜서 프로그래머들에게 프로젝트를 알선해주고 수수료를 챙기는 구조</a:t>
            </a:r>
            <a:r>
              <a:rPr lang="en-US" altLang="ko-KR" sz="16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err="1" smtClean="0"/>
              <a:t>비정규직</a:t>
            </a:r>
            <a:r>
              <a:rPr lang="ko-KR" altLang="en-US" sz="1600" dirty="0" smtClean="0"/>
              <a:t> 프로그래머</a:t>
            </a:r>
            <a:r>
              <a:rPr lang="en-US" altLang="ko-KR" sz="1600" dirty="0" smtClean="0"/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14209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3.5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외주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용역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610087" y="473433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614209" y="599705"/>
            <a:ext cx="83194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Package/Hardware/Solution/SI</a:t>
            </a:r>
            <a:r>
              <a:rPr lang="ko-KR" altLang="en-US" sz="1600" dirty="0" smtClean="0"/>
              <a:t>등의 업체에서 진행하는 프로젝트의 일부 또는 전체를 맡아서 개발</a:t>
            </a:r>
            <a:r>
              <a:rPr lang="en-US" altLang="ko-KR" sz="16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Out-Sourcing</a:t>
            </a:r>
            <a:r>
              <a:rPr lang="ko-KR" altLang="en-US" sz="1600" dirty="0" smtClean="0"/>
              <a:t>이란 이름으로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부족한 프로그래머를 채용하기 보다는 외주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용역개발 업체에 프로젝트 일부를 맡기는 경우가 대부분</a:t>
            </a:r>
            <a:r>
              <a:rPr lang="en-US" altLang="ko-KR" sz="1600" dirty="0" smtClean="0"/>
              <a:t>.</a:t>
            </a:r>
          </a:p>
          <a:p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한때 삼성전자</a:t>
            </a:r>
            <a:r>
              <a:rPr lang="en-US" altLang="ko-KR" sz="1600" dirty="0" smtClean="0">
                <a:sym typeface="Wingdings" panose="05000000000000000000" pitchFamily="2" charset="2"/>
              </a:rPr>
              <a:t>/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엘지전자</a:t>
            </a:r>
            <a:r>
              <a:rPr lang="ko-KR" altLang="en-US" sz="1600" dirty="0" smtClean="0">
                <a:sym typeface="Wingdings" panose="05000000000000000000" pitchFamily="2" charset="2"/>
              </a:rPr>
              <a:t> 휴대폰 대부분이 외주</a:t>
            </a:r>
            <a:r>
              <a:rPr lang="en-US" altLang="ko-KR" sz="1600" dirty="0" smtClean="0">
                <a:sym typeface="Wingdings" panose="05000000000000000000" pitchFamily="2" charset="2"/>
              </a:rPr>
              <a:t>/</a:t>
            </a:r>
            <a:r>
              <a:rPr lang="ko-KR" altLang="en-US" sz="1600" dirty="0" smtClean="0">
                <a:sym typeface="Wingdings" panose="05000000000000000000" pitchFamily="2" charset="2"/>
              </a:rPr>
              <a:t>용역 업체에 의해서 개발되었다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소속된 개발자들이 자체 </a:t>
            </a:r>
            <a:r>
              <a:rPr lang="en-US" altLang="ko-KR" sz="1600" dirty="0" smtClean="0">
                <a:sym typeface="Wingdings" panose="05000000000000000000" pitchFamily="2" charset="2"/>
              </a:rPr>
              <a:t>Solution</a:t>
            </a:r>
            <a:r>
              <a:rPr lang="ko-KR" altLang="en-US" sz="1600" dirty="0" smtClean="0">
                <a:sym typeface="Wingdings" panose="05000000000000000000" pitchFamily="2" charset="2"/>
              </a:rPr>
              <a:t>을 개발할 능력은 있어도</a:t>
            </a:r>
            <a:r>
              <a:rPr lang="en-US" altLang="ko-KR" sz="1600" dirty="0" smtClean="0">
                <a:sym typeface="Wingdings" panose="05000000000000000000" pitchFamily="2" charset="2"/>
              </a:rPr>
              <a:t>, </a:t>
            </a:r>
            <a:r>
              <a:rPr lang="ko-KR" altLang="en-US" sz="1600" dirty="0" smtClean="0">
                <a:sym typeface="Wingdings" panose="05000000000000000000" pitchFamily="2" charset="2"/>
              </a:rPr>
              <a:t>기업에서 개발할 여력 또는 의지가 없는 경우가 대부분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600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12</a:t>
            </a:fld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92039" y="123391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3.7 Non-IT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987917" y="475526"/>
            <a:ext cx="8319480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92038" y="650737"/>
            <a:ext cx="982993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600" dirty="0" smtClean="0"/>
              <a:t>IT</a:t>
            </a:r>
            <a:r>
              <a:rPr lang="ko-KR" altLang="en-US" sz="1600" dirty="0" smtClean="0"/>
              <a:t>업체가 아닌 기업체의 전산실</a:t>
            </a: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/>
              <a:t>전산실이 대규모인 경우 </a:t>
            </a:r>
            <a:r>
              <a:rPr lang="ko-KR" altLang="en-US" sz="1600" b="1" dirty="0" smtClean="0"/>
              <a:t>자체 개발 및 유지</a:t>
            </a:r>
            <a:r>
              <a:rPr lang="en-US" altLang="ko-KR" sz="1600" b="1" dirty="0" smtClean="0"/>
              <a:t>/</a:t>
            </a:r>
            <a:r>
              <a:rPr lang="ko-KR" altLang="en-US" sz="1600" b="1" dirty="0" smtClean="0"/>
              <a:t>보수 업무</a:t>
            </a:r>
            <a:r>
              <a:rPr lang="ko-KR" altLang="en-US" sz="1600" dirty="0" smtClean="0"/>
              <a:t>를 진행한다</a:t>
            </a:r>
            <a:r>
              <a:rPr lang="en-US" altLang="ko-KR" sz="1600" dirty="0" smtClean="0"/>
              <a:t>.</a:t>
            </a:r>
            <a:br>
              <a:rPr lang="en-US" altLang="ko-KR" sz="1600" dirty="0" smtClean="0"/>
            </a:br>
            <a:r>
              <a:rPr lang="en-US" altLang="ko-KR" sz="1600" dirty="0" smtClean="0">
                <a:sym typeface="Wingdings" panose="05000000000000000000" pitchFamily="2" charset="2"/>
              </a:rPr>
              <a:t> </a:t>
            </a:r>
            <a:r>
              <a:rPr lang="ko-KR" altLang="en-US" sz="1600" dirty="0" smtClean="0">
                <a:sym typeface="Wingdings" panose="05000000000000000000" pitchFamily="2" charset="2"/>
              </a:rPr>
              <a:t>국민은행</a:t>
            </a:r>
            <a:r>
              <a:rPr lang="en-US" altLang="ko-KR" sz="1600" dirty="0" smtClean="0">
                <a:sym typeface="Wingdings" panose="05000000000000000000" pitchFamily="2" charset="2"/>
              </a:rPr>
              <a:t>/</a:t>
            </a:r>
            <a:r>
              <a:rPr lang="ko-KR" altLang="en-US" sz="1600" dirty="0" err="1" smtClean="0">
                <a:sym typeface="Wingdings" panose="05000000000000000000" pitchFamily="2" charset="2"/>
              </a:rPr>
              <a:t>우리은행등</a:t>
            </a:r>
            <a:r>
              <a:rPr lang="ko-KR" altLang="en-US" sz="1600" dirty="0" smtClean="0">
                <a:sym typeface="Wingdings" panose="05000000000000000000" pitchFamily="2" charset="2"/>
              </a:rPr>
              <a:t> 대형은행</a:t>
            </a:r>
            <a:endParaRPr lang="en-US" altLang="ko-KR" sz="16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전산실이 대규모가 아닌 경우</a:t>
            </a:r>
            <a:r>
              <a:rPr lang="en-US" altLang="ko-KR" sz="1600" dirty="0" smtClean="0">
                <a:sym typeface="Wingdings" panose="05000000000000000000" pitchFamily="2" charset="2"/>
              </a:rPr>
              <a:t>, </a:t>
            </a:r>
            <a:r>
              <a:rPr lang="ko-KR" altLang="en-US" sz="1600" dirty="0" smtClean="0">
                <a:sym typeface="Wingdings" panose="05000000000000000000" pitchFamily="2" charset="2"/>
              </a:rPr>
              <a:t>개발은 외부</a:t>
            </a:r>
            <a:r>
              <a:rPr lang="en-US" altLang="ko-KR" sz="1600" dirty="0" smtClean="0">
                <a:sym typeface="Wingdings" panose="05000000000000000000" pitchFamily="2" charset="2"/>
              </a:rPr>
              <a:t>(SI, Solution)</a:t>
            </a:r>
            <a:r>
              <a:rPr lang="ko-KR" altLang="en-US" sz="1600" dirty="0" smtClean="0">
                <a:sym typeface="Wingdings" panose="05000000000000000000" pitchFamily="2" charset="2"/>
              </a:rPr>
              <a:t>에 의뢰하고 </a:t>
            </a:r>
            <a:r>
              <a:rPr lang="ko-KR" altLang="en-US" sz="1600" b="1" dirty="0" smtClean="0">
                <a:sym typeface="Wingdings" panose="05000000000000000000" pitchFamily="2" charset="2"/>
              </a:rPr>
              <a:t>유지</a:t>
            </a:r>
            <a:r>
              <a:rPr lang="en-US" altLang="ko-KR" sz="1600" b="1" dirty="0" smtClean="0">
                <a:sym typeface="Wingdings" panose="05000000000000000000" pitchFamily="2" charset="2"/>
              </a:rPr>
              <a:t>/</a:t>
            </a:r>
            <a:r>
              <a:rPr lang="ko-KR" altLang="en-US" sz="1600" b="1" dirty="0" smtClean="0">
                <a:sym typeface="Wingdings" panose="05000000000000000000" pitchFamily="2" charset="2"/>
              </a:rPr>
              <a:t>보수 업무</a:t>
            </a:r>
            <a:r>
              <a:rPr lang="ko-KR" altLang="en-US" sz="1600" dirty="0" smtClean="0">
                <a:sym typeface="Wingdings" panose="05000000000000000000" pitchFamily="2" charset="2"/>
              </a:rPr>
              <a:t>만을 진행한다</a:t>
            </a:r>
            <a:r>
              <a:rPr lang="en-US" altLang="ko-KR" sz="1600" dirty="0" smtClean="0">
                <a:sym typeface="Wingdings" panose="05000000000000000000" pitchFamily="2" charset="2"/>
              </a:rPr>
              <a:t>. </a:t>
            </a:r>
            <a:br>
              <a:rPr lang="en-US" altLang="ko-KR" sz="1600" dirty="0" smtClean="0">
                <a:sym typeface="Wingdings" panose="05000000000000000000" pitchFamily="2" charset="2"/>
              </a:rPr>
            </a:br>
            <a:r>
              <a:rPr lang="en-US" altLang="ko-KR" sz="1600" dirty="0" smtClean="0">
                <a:sym typeface="Wingdings" panose="05000000000000000000" pitchFamily="2" charset="2"/>
              </a:rPr>
              <a:t> </a:t>
            </a:r>
            <a:r>
              <a:rPr lang="ko-KR" altLang="en-US" sz="1600" dirty="0" smtClean="0">
                <a:sym typeface="Wingdings" panose="05000000000000000000" pitchFamily="2" charset="2"/>
              </a:rPr>
              <a:t>증권사</a:t>
            </a:r>
            <a:endParaRPr lang="en-US" altLang="ko-KR" sz="16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전산실이 소규모인 경우</a:t>
            </a:r>
            <a:r>
              <a:rPr lang="en-US" altLang="ko-KR" sz="1600" dirty="0" smtClean="0">
                <a:sym typeface="Wingdings" panose="05000000000000000000" pitchFamily="2" charset="2"/>
              </a:rPr>
              <a:t> </a:t>
            </a:r>
            <a:r>
              <a:rPr lang="ko-KR" altLang="en-US" sz="1600" dirty="0" smtClean="0">
                <a:sym typeface="Wingdings" panose="05000000000000000000" pitchFamily="2" charset="2"/>
              </a:rPr>
              <a:t>개발 및 유지</a:t>
            </a:r>
            <a:r>
              <a:rPr lang="en-US" altLang="ko-KR" sz="1600" dirty="0" smtClean="0">
                <a:sym typeface="Wingdings" panose="05000000000000000000" pitchFamily="2" charset="2"/>
              </a:rPr>
              <a:t>/</a:t>
            </a:r>
            <a:r>
              <a:rPr lang="ko-KR" altLang="en-US" sz="1600" dirty="0" smtClean="0">
                <a:sym typeface="Wingdings" panose="05000000000000000000" pitchFamily="2" charset="2"/>
              </a:rPr>
              <a:t>보수 모두를 외부에 의뢰하고</a:t>
            </a:r>
            <a:r>
              <a:rPr lang="en-US" altLang="ko-KR" sz="1600" dirty="0" smtClean="0">
                <a:sym typeface="Wingdings" panose="05000000000000000000" pitchFamily="2" charset="2"/>
              </a:rPr>
              <a:t>, </a:t>
            </a:r>
            <a:r>
              <a:rPr lang="ko-KR" altLang="en-US" sz="1600" b="1" dirty="0" smtClean="0">
                <a:sym typeface="Wingdings" panose="05000000000000000000" pitchFamily="2" charset="2"/>
              </a:rPr>
              <a:t>외부업체만 </a:t>
            </a:r>
            <a:r>
              <a:rPr lang="ko-KR" altLang="en-US" sz="1600" b="1" dirty="0" smtClean="0">
                <a:sym typeface="Wingdings" panose="05000000000000000000" pitchFamily="2" charset="2"/>
              </a:rPr>
              <a:t>관리</a:t>
            </a:r>
            <a:r>
              <a:rPr lang="ko-KR" altLang="en-US" sz="1600" dirty="0" smtClean="0">
                <a:sym typeface="Wingdings" panose="05000000000000000000" pitchFamily="2" charset="2"/>
              </a:rPr>
              <a:t>한다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ym typeface="Wingdings" panose="05000000000000000000" pitchFamily="2" charset="2"/>
              </a:rPr>
              <a:t>삼성</a:t>
            </a:r>
            <a:r>
              <a:rPr lang="en-US" altLang="ko-KR" sz="1600" dirty="0" smtClean="0">
                <a:sym typeface="Wingdings" panose="05000000000000000000" pitchFamily="2" charset="2"/>
              </a:rPr>
              <a:t>/</a:t>
            </a:r>
            <a:r>
              <a:rPr lang="ko-KR" altLang="en-US" sz="1600" dirty="0" smtClean="0">
                <a:sym typeface="Wingdings" panose="05000000000000000000" pitchFamily="2" charset="2"/>
              </a:rPr>
              <a:t>엘지</a:t>
            </a:r>
            <a:r>
              <a:rPr lang="en-US" altLang="ko-KR" sz="1600" dirty="0" smtClean="0">
                <a:sym typeface="Wingdings" panose="05000000000000000000" pitchFamily="2" charset="2"/>
              </a:rPr>
              <a:t>/SK</a:t>
            </a:r>
            <a:r>
              <a:rPr lang="ko-KR" altLang="en-US" sz="1600" dirty="0" smtClean="0">
                <a:sym typeface="Wingdings" panose="05000000000000000000" pitchFamily="2" charset="2"/>
              </a:rPr>
              <a:t>등의 대기업에서는 그룹내의 </a:t>
            </a:r>
            <a:r>
              <a:rPr lang="en-US" altLang="ko-KR" sz="1600" dirty="0" smtClean="0">
                <a:sym typeface="Wingdings" panose="05000000000000000000" pitchFamily="2" charset="2"/>
              </a:rPr>
              <a:t>SI</a:t>
            </a:r>
            <a:r>
              <a:rPr lang="ko-KR" altLang="en-US" sz="1600" dirty="0" smtClean="0">
                <a:sym typeface="Wingdings" panose="05000000000000000000" pitchFamily="2" charset="2"/>
              </a:rPr>
              <a:t>업체가</a:t>
            </a:r>
            <a:r>
              <a:rPr lang="en-US" altLang="ko-KR" sz="1600" dirty="0" smtClean="0">
                <a:sym typeface="Wingdings" panose="05000000000000000000" pitchFamily="2" charset="2"/>
              </a:rPr>
              <a:t>(SDS, LG EDS, SK C&amp;C, …)</a:t>
            </a:r>
            <a:r>
              <a:rPr lang="ko-KR" altLang="en-US" sz="1600" dirty="0" smtClean="0">
                <a:sym typeface="Wingdings" panose="05000000000000000000" pitchFamily="2" charset="2"/>
              </a:rPr>
              <a:t> 전산실의 역할을 대행한다</a:t>
            </a:r>
            <a:r>
              <a:rPr lang="en-US" altLang="ko-KR" sz="1600" dirty="0" smtClean="0">
                <a:sym typeface="Wingdings" panose="05000000000000000000" pitchFamily="2" charset="2"/>
              </a:rPr>
              <a:t>. 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600" dirty="0">
              <a:sym typeface="Wingdings" panose="05000000000000000000" pitchFamily="2" charset="2"/>
            </a:endParaRPr>
          </a:p>
          <a:p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4101399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13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180576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80576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4. Programmer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의 장점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0575" y="648644"/>
            <a:ext cx="964139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프로그래머는 무에서 유를 창조한다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창조자</a:t>
            </a:r>
            <a:r>
              <a:rPr lang="en-US" altLang="ko-KR" sz="1400" dirty="0" smtClean="0">
                <a:sym typeface="Wingdings" panose="05000000000000000000" pitchFamily="2" charset="2"/>
              </a:rPr>
              <a:t>!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나만의 철학이 담긴 창의적인 프로그램을 만들 수 있다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주어진 목표에 대해서 나만의 방식으로 해결책을 찾고</a:t>
            </a:r>
            <a:r>
              <a:rPr lang="en-US" altLang="ko-KR" sz="1400" dirty="0" smtClean="0">
                <a:sym typeface="Wingdings" panose="05000000000000000000" pitchFamily="2" charset="2"/>
              </a:rPr>
              <a:t>, </a:t>
            </a:r>
            <a:r>
              <a:rPr lang="ko-KR" altLang="en-US" sz="1400" dirty="0" smtClean="0">
                <a:sym typeface="Wingdings" panose="05000000000000000000" pitchFamily="2" charset="2"/>
              </a:rPr>
              <a:t>이를 내 스타일로 구현하는 짜릿함을 느낄 수 있다</a:t>
            </a:r>
            <a:r>
              <a:rPr lang="en-US" altLang="ko-KR" sz="1400" dirty="0" smtClean="0">
                <a:sym typeface="Wingdings" panose="05000000000000000000" pitchFamily="2" charset="2"/>
              </a:rPr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자기만족이 강할 수 있다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/>
              <a:t>내가 </a:t>
            </a:r>
            <a:r>
              <a:rPr lang="ko-KR" altLang="en-US" sz="1400" dirty="0" smtClean="0"/>
              <a:t>만들어낸 </a:t>
            </a:r>
            <a:r>
              <a:rPr lang="ko-KR" altLang="en-US" sz="1400" dirty="0"/>
              <a:t>프로그램을 많은 사람들이 사용하는 것을 보면 </a:t>
            </a:r>
            <a:r>
              <a:rPr lang="ko-KR" altLang="en-US" sz="1400" dirty="0" smtClean="0"/>
              <a:t>뿌듯하다</a:t>
            </a:r>
            <a:r>
              <a:rPr lang="en-US" altLang="ko-KR" sz="14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자신의 능력을 입증하기 쉽다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반대로 자신의 무능함을 입증하기도 쉽다</a:t>
            </a:r>
            <a:r>
              <a:rPr lang="en-US" altLang="ko-KR" sz="1400" dirty="0" smtClean="0">
                <a:sym typeface="Wingdings" panose="05000000000000000000" pitchFamily="2" charset="2"/>
              </a:rPr>
              <a:t>!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400" dirty="0"/>
              <a:t>Venture </a:t>
            </a:r>
            <a:r>
              <a:rPr lang="ko-KR" altLang="en-US" sz="1400" dirty="0"/>
              <a:t>창업이 용이하다</a:t>
            </a:r>
            <a:r>
              <a:rPr lang="en-US" altLang="ko-KR" sz="1400" dirty="0"/>
              <a:t>.  </a:t>
            </a:r>
            <a:r>
              <a:rPr lang="en-US" altLang="ko-KR" sz="1400" dirty="0">
                <a:sym typeface="Wingdings" panose="05000000000000000000" pitchFamily="2" charset="2"/>
              </a:rPr>
              <a:t> </a:t>
            </a:r>
            <a:r>
              <a:rPr lang="en-US" altLang="ko-KR" sz="1400" dirty="0">
                <a:sym typeface="Wingdings" panose="05000000000000000000" pitchFamily="2" charset="2"/>
                <a:hlinkClick r:id="rId2"/>
              </a:rPr>
              <a:t>http://</a:t>
            </a:r>
            <a:r>
              <a:rPr lang="en-US" altLang="ko-KR" sz="1400" dirty="0" smtClean="0">
                <a:sym typeface="Wingdings" panose="05000000000000000000" pitchFamily="2" charset="2"/>
                <a:hlinkClick r:id="rId2"/>
              </a:rPr>
              <a:t>www.etnews.com/20140509000203?koost=hotnews</a:t>
            </a:r>
            <a:endParaRPr lang="en-US" altLang="ko-KR" sz="1400" dirty="0" smtClean="0"/>
          </a:p>
          <a:p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b="1" dirty="0" smtClean="0"/>
              <a:t>모르는 사람들은 프로그래머가 상당히 똑똑하고 대단한 사람이라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생각한다</a:t>
            </a:r>
            <a:r>
              <a:rPr lang="en-US" altLang="ko-KR" sz="1400" dirty="0" smtClean="0"/>
              <a:t>.</a:t>
            </a:r>
            <a:endParaRPr lang="en-US" altLang="ko-KR" sz="1400" dirty="0"/>
          </a:p>
          <a:p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세상이 어떻게 변하건 프로그래머는 계속 필요하다</a:t>
            </a:r>
            <a:r>
              <a:rPr lang="en-US" altLang="ko-KR" sz="14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/>
              <a:t>다양한 </a:t>
            </a:r>
            <a:r>
              <a:rPr lang="en-US" altLang="ko-KR" sz="1400" dirty="0"/>
              <a:t>SW</a:t>
            </a:r>
            <a:r>
              <a:rPr lang="ko-KR" altLang="en-US" sz="1400" dirty="0"/>
              <a:t>가 요구되기에</a:t>
            </a:r>
            <a:r>
              <a:rPr lang="en-US" altLang="ko-KR" sz="1400" dirty="0"/>
              <a:t>, </a:t>
            </a:r>
            <a:r>
              <a:rPr lang="ko-KR" altLang="en-US" sz="1400" dirty="0"/>
              <a:t>다양한 경험을 해볼 수 있다</a:t>
            </a:r>
            <a:r>
              <a:rPr lang="en-US" altLang="ko-KR" sz="1400" dirty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err="1" smtClean="0"/>
              <a:t>타직종에</a:t>
            </a:r>
            <a:r>
              <a:rPr lang="ko-KR" altLang="en-US" sz="1400" dirty="0" smtClean="0"/>
              <a:t> 비해서 이직이 쉽다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또한 취업의 기회가 넓다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기술자이다</a:t>
            </a:r>
            <a:r>
              <a:rPr lang="en-US" altLang="ko-KR" sz="1400" dirty="0" smtClean="0"/>
              <a:t>. 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단점이 될 수도 있다</a:t>
            </a:r>
            <a:r>
              <a:rPr lang="en-US" altLang="ko-KR" sz="1400" dirty="0" smtClean="0">
                <a:sym typeface="Wingdings" panose="05000000000000000000" pitchFamily="2" charset="2"/>
              </a:rPr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타업종에 비해서 자유로운 기업 분위기</a:t>
            </a:r>
            <a:r>
              <a:rPr lang="en-US" altLang="ko-KR" sz="1400" dirty="0"/>
              <a:t>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양복</a:t>
            </a:r>
            <a:r>
              <a:rPr lang="en-US" altLang="ko-KR" sz="1400" dirty="0" smtClean="0">
                <a:sym typeface="Wingdings" panose="05000000000000000000" pitchFamily="2" charset="2"/>
              </a:rPr>
              <a:t>X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해외 진출이 비교적 유리하다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외국어 필수</a:t>
            </a:r>
            <a:r>
              <a:rPr lang="en-US" altLang="ko-KR" sz="1400" dirty="0" smtClean="0">
                <a:sym typeface="Wingdings" panose="05000000000000000000" pitchFamily="2" charset="2"/>
              </a:rPr>
              <a:t>!!!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세상을 쉽게 변화시킬 수 있다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내 컴퓨터에서 작업한 내용으로 전세계인에게 행복</a:t>
            </a:r>
            <a:r>
              <a:rPr lang="en-US" altLang="ko-KR" sz="1400" dirty="0" smtClean="0">
                <a:sym typeface="Wingdings" panose="05000000000000000000" pitchFamily="2" charset="2"/>
              </a:rPr>
              <a:t>/</a:t>
            </a:r>
            <a:r>
              <a:rPr lang="ko-KR" altLang="en-US" sz="1400" dirty="0" smtClean="0">
                <a:sym typeface="Wingdings" panose="05000000000000000000" pitchFamily="2" charset="2"/>
              </a:rPr>
              <a:t>편리함을 제공할 수 있다</a:t>
            </a:r>
            <a:r>
              <a:rPr lang="en-US" altLang="ko-KR" sz="1400" dirty="0" smtClean="0">
                <a:sym typeface="Wingdings" panose="05000000000000000000" pitchFamily="2" charset="2"/>
              </a:rPr>
              <a:t>.</a:t>
            </a:r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400432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14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237136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37136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5. Programmer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의 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단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점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7136" y="648644"/>
            <a:ext cx="950125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400" dirty="0" smtClean="0"/>
              <a:t>3D </a:t>
            </a:r>
            <a:r>
              <a:rPr lang="ko-KR" altLang="en-US" sz="1400" dirty="0" smtClean="0"/>
              <a:t>업종</a:t>
            </a:r>
            <a:endParaRPr lang="en-US" altLang="ko-KR" sz="1400" dirty="0" smtClean="0"/>
          </a:p>
          <a:p>
            <a:pPr lvl="1"/>
            <a:r>
              <a:rPr lang="en-US" altLang="ko-KR" sz="1400" dirty="0" smtClean="0">
                <a:sym typeface="Wingdings" panose="05000000000000000000" pitchFamily="2" charset="2"/>
              </a:rPr>
              <a:t> Difficult, Dirty, Danger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고용주들의 쉽게 대체가 가능한 인력이라는 인식</a:t>
            </a:r>
            <a:r>
              <a:rPr lang="en-US" altLang="ko-KR" sz="1400" dirty="0" smtClean="0"/>
              <a:t>.</a:t>
            </a:r>
          </a:p>
          <a:p>
            <a:pPr lvl="1"/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수요</a:t>
            </a:r>
            <a:r>
              <a:rPr lang="en-US" altLang="ko-KR" sz="1400" dirty="0" smtClean="0">
                <a:sym typeface="Wingdings" panose="05000000000000000000" pitchFamily="2" charset="2"/>
              </a:rPr>
              <a:t>/</a:t>
            </a:r>
            <a:r>
              <a:rPr lang="ko-KR" altLang="en-US" sz="1400" dirty="0" smtClean="0">
                <a:sym typeface="Wingdings" panose="05000000000000000000" pitchFamily="2" charset="2"/>
              </a:rPr>
              <a:t>공급 법칙에 의한 천차만별의 대우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저녁 </a:t>
            </a:r>
            <a:r>
              <a:rPr lang="en-US" altLang="ko-KR" sz="1400" dirty="0" smtClean="0"/>
              <a:t>&amp; </a:t>
            </a:r>
            <a:r>
              <a:rPr lang="ko-KR" altLang="en-US" sz="1400" dirty="0" smtClean="0"/>
              <a:t>주말이 없는 삶</a:t>
            </a:r>
            <a:endParaRPr lang="en-US" altLang="ko-KR" sz="1400" dirty="0" smtClean="0"/>
          </a:p>
          <a:p>
            <a:pPr lvl="1"/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업종에 따라서 예측이 불가능한 삶</a:t>
            </a:r>
            <a:r>
              <a:rPr lang="en-US" altLang="ko-KR" sz="1400" dirty="0" smtClean="0">
                <a:sym typeface="Wingdings" panose="05000000000000000000" pitchFamily="2" charset="2"/>
              </a:rPr>
              <a:t>.(</a:t>
            </a:r>
            <a:r>
              <a:rPr lang="ko-KR" altLang="en-US" sz="1400" dirty="0" smtClean="0">
                <a:sym typeface="Wingdings" panose="05000000000000000000" pitchFamily="2" charset="2"/>
              </a:rPr>
              <a:t>고객사의 긴급 이슈 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리포팅되면</a:t>
            </a:r>
            <a:r>
              <a:rPr lang="en-US" altLang="ko-KR" sz="1400" dirty="0" smtClean="0">
                <a:sym typeface="Wingdings" panose="05000000000000000000" pitchFamily="2" charset="2"/>
              </a:rPr>
              <a:t>, </a:t>
            </a:r>
            <a:r>
              <a:rPr lang="ko-KR" altLang="en-US" sz="1400" dirty="0" smtClean="0">
                <a:sym typeface="Wingdings" panose="05000000000000000000" pitchFamily="2" charset="2"/>
              </a:rPr>
              <a:t>서버 장애 </a:t>
            </a:r>
            <a:r>
              <a:rPr lang="ko-KR" altLang="en-US" sz="1400" dirty="0" smtClean="0">
                <a:sym typeface="Wingdings" panose="05000000000000000000" pitchFamily="2" charset="2"/>
              </a:rPr>
              <a:t>발생하면</a:t>
            </a:r>
            <a:r>
              <a:rPr lang="en-US" altLang="ko-KR" sz="1400" dirty="0" smtClean="0">
                <a:sym typeface="Wingdings" panose="05000000000000000000" pitchFamily="2" charset="2"/>
              </a:rPr>
              <a:t>...)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급격한 </a:t>
            </a:r>
            <a:r>
              <a:rPr lang="en-US" altLang="ko-KR" sz="1400" dirty="0" smtClean="0"/>
              <a:t>SW/HW </a:t>
            </a:r>
            <a:r>
              <a:rPr lang="ko-KR" altLang="en-US" sz="1400" dirty="0" smtClean="0"/>
              <a:t>환경의 변화로 인해서 공부를 계속해야 한다</a:t>
            </a:r>
            <a:r>
              <a:rPr lang="en-US" altLang="ko-KR" sz="1400" dirty="0" smtClean="0"/>
              <a:t>.</a:t>
            </a:r>
          </a:p>
          <a:p>
            <a:pPr lvl="1"/>
            <a:r>
              <a:rPr lang="en-US" altLang="ko-KR" sz="1400" dirty="0">
                <a:sym typeface="Wingdings" panose="05000000000000000000" pitchFamily="2" charset="2"/>
              </a:rPr>
              <a:t> </a:t>
            </a:r>
            <a:r>
              <a:rPr lang="ko-KR" altLang="en-US" sz="1400" dirty="0">
                <a:sym typeface="Wingdings" panose="05000000000000000000" pitchFamily="2" charset="2"/>
              </a:rPr>
              <a:t>일반적으로 짧은 정년</a:t>
            </a:r>
            <a:endParaRPr lang="en-US" altLang="ko-KR" sz="1400" dirty="0"/>
          </a:p>
          <a:p>
            <a:pPr lvl="1"/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조기 은퇴로 인한 전직</a:t>
            </a:r>
            <a:r>
              <a:rPr lang="en-US" altLang="ko-KR" sz="1400" dirty="0" smtClean="0">
                <a:sym typeface="Wingdings" panose="05000000000000000000" pitchFamily="2" charset="2"/>
              </a:rPr>
              <a:t>(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치킨집</a:t>
            </a:r>
            <a:r>
              <a:rPr lang="en-US" altLang="ko-KR" sz="1400" dirty="0" smtClean="0">
                <a:sym typeface="Wingdings" panose="05000000000000000000" pitchFamily="2" charset="2"/>
              </a:rPr>
              <a:t>, 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떡볶이집</a:t>
            </a:r>
            <a:r>
              <a:rPr lang="en-US" altLang="ko-KR" sz="1400" dirty="0" smtClean="0">
                <a:sym typeface="Wingdings" panose="05000000000000000000" pitchFamily="2" charset="2"/>
              </a:rPr>
              <a:t>, …)</a:t>
            </a:r>
            <a:endParaRPr lang="en-US" altLang="ko-KR" sz="14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항상 부족한 개발 기간</a:t>
            </a:r>
            <a:endParaRPr lang="en-US" altLang="ko-KR" sz="1400" dirty="0" smtClean="0"/>
          </a:p>
          <a:p>
            <a:pPr marL="628650" lvl="1" indent="-171450">
              <a:buFont typeface="Wingdings"/>
              <a:buChar char="è"/>
            </a:pPr>
            <a:r>
              <a:rPr lang="ko-KR" altLang="en-US" sz="1400" dirty="0" smtClean="0">
                <a:sym typeface="Wingdings" panose="05000000000000000000" pitchFamily="2" charset="2"/>
              </a:rPr>
              <a:t> 기획팀에서</a:t>
            </a:r>
            <a:r>
              <a:rPr lang="ko-KR" altLang="en-US" sz="1400" dirty="0">
                <a:sym typeface="Wingdings" panose="05000000000000000000" pitchFamily="2" charset="2"/>
              </a:rPr>
              <a:t>는</a:t>
            </a:r>
            <a:r>
              <a:rPr lang="ko-KR" altLang="en-US" sz="1400" dirty="0" smtClean="0">
                <a:sym typeface="Wingdings" panose="05000000000000000000" pitchFamily="2" charset="2"/>
              </a:rPr>
              <a:t> 고의로 개발기간을 부족하게 책정</a:t>
            </a:r>
            <a:endParaRPr lang="en-US" altLang="ko-KR" sz="1400" dirty="0" smtClean="0">
              <a:sym typeface="Wingdings" panose="05000000000000000000" pitchFamily="2" charset="2"/>
            </a:endParaRPr>
          </a:p>
          <a:p>
            <a:pPr marL="628650" lvl="1" indent="-171450">
              <a:buFont typeface="Wingdings"/>
              <a:buChar char="è"/>
            </a:pPr>
            <a:r>
              <a:rPr lang="en-US" altLang="ko-KR" sz="1400" dirty="0">
                <a:sym typeface="Wingdings" panose="05000000000000000000" pitchFamily="2" charset="2"/>
              </a:rPr>
              <a:t> </a:t>
            </a:r>
            <a:r>
              <a:rPr lang="ko-KR" altLang="en-US" sz="1400" dirty="0" smtClean="0">
                <a:sym typeface="Wingdings" panose="05000000000000000000" pitchFamily="2" charset="2"/>
              </a:rPr>
              <a:t>수시로 변하는 고객</a:t>
            </a:r>
            <a:r>
              <a:rPr lang="en-US" altLang="ko-KR" sz="1400" dirty="0" smtClean="0">
                <a:sym typeface="Wingdings" panose="05000000000000000000" pitchFamily="2" charset="2"/>
              </a:rPr>
              <a:t>/</a:t>
            </a:r>
            <a:r>
              <a:rPr lang="ko-KR" altLang="en-US" sz="1400" dirty="0" smtClean="0">
                <a:sym typeface="Wingdings" panose="05000000000000000000" pitchFamily="2" charset="2"/>
              </a:rPr>
              <a:t>기획자의 요구사항</a:t>
            </a:r>
            <a:endParaRPr lang="en-US" altLang="ko-KR" sz="1400" dirty="0" smtClean="0">
              <a:sym typeface="Wingdings" panose="05000000000000000000" pitchFamily="2" charset="2"/>
            </a:endParaRPr>
          </a:p>
          <a:p>
            <a:pPr marL="628650" lvl="1" indent="-171450">
              <a:buFont typeface="Wingdings"/>
              <a:buChar char="è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대한민국에서는 </a:t>
            </a:r>
            <a:r>
              <a:rPr lang="en-US" altLang="ko-KR" sz="1400" dirty="0" smtClean="0"/>
              <a:t>HW</a:t>
            </a:r>
            <a:r>
              <a:rPr lang="ko-KR" altLang="en-US" sz="1400" dirty="0" smtClean="0"/>
              <a:t>에 비해서 </a:t>
            </a:r>
            <a:r>
              <a:rPr lang="en-US" altLang="ko-KR" sz="1400" dirty="0" smtClean="0"/>
              <a:t>SW</a:t>
            </a:r>
            <a:r>
              <a:rPr lang="ko-KR" altLang="en-US" sz="1400" dirty="0" smtClean="0"/>
              <a:t>를 </a:t>
            </a:r>
            <a:r>
              <a:rPr lang="ko-KR" altLang="en-US" sz="1400" dirty="0" err="1" smtClean="0"/>
              <a:t>저평가</a:t>
            </a:r>
            <a:endParaRPr lang="en-US" altLang="ko-KR" sz="1400" dirty="0"/>
          </a:p>
          <a:p>
            <a:pPr lvl="1"/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슈퍼컴퓨터가 있으나</a:t>
            </a:r>
            <a:r>
              <a:rPr lang="en-US" altLang="ko-KR" sz="1400" dirty="0" smtClean="0">
                <a:sym typeface="Wingdings" panose="05000000000000000000" pitchFamily="2" charset="2"/>
              </a:rPr>
              <a:t>, </a:t>
            </a:r>
            <a:r>
              <a:rPr lang="ko-KR" altLang="en-US" sz="1400" dirty="0" smtClean="0">
                <a:sym typeface="Wingdings" panose="05000000000000000000" pitchFamily="2" charset="2"/>
              </a:rPr>
              <a:t>슈퍼컴퓨터를 활용할 수 있는 </a:t>
            </a:r>
            <a:r>
              <a:rPr lang="en-US" altLang="ko-KR" sz="1400" dirty="0" smtClean="0">
                <a:sym typeface="Wingdings" panose="05000000000000000000" pitchFamily="2" charset="2"/>
              </a:rPr>
              <a:t>SW</a:t>
            </a:r>
            <a:r>
              <a:rPr lang="ko-KR" altLang="en-US" sz="1400" dirty="0" smtClean="0">
                <a:sym typeface="Wingdings" panose="05000000000000000000" pitchFamily="2" charset="2"/>
              </a:rPr>
              <a:t>는 없는 현실</a:t>
            </a:r>
            <a:r>
              <a:rPr lang="en-US" altLang="ko-KR" sz="1400" dirty="0" smtClean="0">
                <a:sym typeface="Wingdings" panose="05000000000000000000" pitchFamily="2" charset="2"/>
              </a:rPr>
              <a:t>…</a:t>
            </a:r>
            <a:br>
              <a:rPr lang="en-US" altLang="ko-KR" sz="1400" dirty="0" smtClean="0">
                <a:sym typeface="Wingdings" panose="05000000000000000000" pitchFamily="2" charset="2"/>
              </a:rPr>
            </a:br>
            <a:r>
              <a:rPr lang="en-US" altLang="ko-KR" sz="1400" dirty="0" smtClean="0">
                <a:sym typeface="Wingdings" panose="05000000000000000000" pitchFamily="2" charset="2"/>
              </a:rPr>
              <a:t> HW</a:t>
            </a:r>
            <a:r>
              <a:rPr lang="ko-KR" altLang="en-US" sz="1400" dirty="0" smtClean="0">
                <a:sym typeface="Wingdings" panose="05000000000000000000" pitchFamily="2" charset="2"/>
              </a:rPr>
              <a:t>는 보이지만</a:t>
            </a:r>
            <a:r>
              <a:rPr lang="en-US" altLang="ko-KR" sz="1400" dirty="0" smtClean="0">
                <a:sym typeface="Wingdings" panose="05000000000000000000" pitchFamily="2" charset="2"/>
              </a:rPr>
              <a:t>, SW</a:t>
            </a:r>
            <a:r>
              <a:rPr lang="ko-KR" altLang="en-US" sz="1400" dirty="0" smtClean="0">
                <a:sym typeface="Wingdings" panose="05000000000000000000" pitchFamily="2" charset="2"/>
              </a:rPr>
              <a:t>는 보이지 않는다</a:t>
            </a:r>
            <a:r>
              <a:rPr lang="en-US" altLang="ko-KR" sz="1400" dirty="0" smtClean="0">
                <a:sym typeface="Wingdings" panose="05000000000000000000" pitchFamily="2" charset="2"/>
              </a:rPr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인력시장 같은 </a:t>
            </a:r>
            <a:r>
              <a:rPr lang="ko-KR" altLang="en-US" sz="1400" dirty="0" smtClean="0"/>
              <a:t>분위기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대기업들의 경우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인건비 절감을 위하여 인도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중국 개발자들이 개발을 진행하고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국내에서는 관리만 하는 추세이다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600" b="1" u="sng" dirty="0" smtClean="0"/>
              <a:t>그러나 위 단점들은 대부분의 대한민국 노동자들의 </a:t>
            </a:r>
            <a:r>
              <a:rPr lang="ko-KR" altLang="en-US" sz="1600" b="1" u="sng" dirty="0" smtClean="0"/>
              <a:t>공통적인 고충이다</a:t>
            </a:r>
            <a:r>
              <a:rPr lang="en-US" altLang="ko-KR" sz="1600" b="1" u="sng" dirty="0" smtClean="0"/>
              <a:t>.</a:t>
            </a:r>
            <a:endParaRPr lang="en-US" altLang="ko-KR" sz="1600" b="1" u="sng" dirty="0"/>
          </a:p>
          <a:p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224028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15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274844" y="471594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274844" y="121425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6. 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15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년간의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프로그래머 생활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…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74844" y="621054"/>
            <a:ext cx="950125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금융 </a:t>
            </a:r>
            <a:r>
              <a:rPr lang="en-US" altLang="ko-KR" sz="1400" dirty="0" smtClean="0"/>
              <a:t>SI 3</a:t>
            </a:r>
            <a:r>
              <a:rPr lang="ko-KR" altLang="en-US" sz="1400" dirty="0" smtClean="0"/>
              <a:t>년</a:t>
            </a: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UNIX Server Programmer.</a:t>
            </a:r>
            <a:br>
              <a:rPr lang="en-US" altLang="ko-KR" sz="1400" dirty="0" smtClean="0"/>
            </a:b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DB </a:t>
            </a:r>
            <a:r>
              <a:rPr lang="ko-KR" altLang="en-US" sz="1400" dirty="0" smtClean="0"/>
              <a:t>중심의 프로그래</a:t>
            </a:r>
            <a:r>
              <a:rPr lang="ko-KR" altLang="en-US" sz="1400" dirty="0"/>
              <a:t>밍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프로그래밍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기술</a:t>
            </a:r>
            <a:r>
              <a:rPr lang="en-US" altLang="ko-KR" sz="1400" dirty="0" smtClean="0"/>
              <a:t> </a:t>
            </a:r>
            <a:r>
              <a:rPr lang="ko-KR" altLang="en-US" sz="1400" dirty="0"/>
              <a:t>보다는 업무내용 및 </a:t>
            </a:r>
            <a:r>
              <a:rPr lang="en-US" altLang="ko-KR" sz="1400" dirty="0"/>
              <a:t>DB</a:t>
            </a:r>
            <a:r>
              <a:rPr lang="ko-KR" altLang="en-US" sz="1400" dirty="0"/>
              <a:t>가 더 중요</a:t>
            </a:r>
            <a:r>
              <a:rPr lang="en-US" altLang="ko-KR" sz="1400" dirty="0" smtClean="0"/>
              <a:t>.</a:t>
            </a:r>
            <a:br>
              <a:rPr lang="en-US" altLang="ko-KR" sz="1400" dirty="0" smtClean="0"/>
            </a:b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/>
              <a:t>몇 개월 간의 일정을 내가 조절할 수 있었고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실제 </a:t>
            </a:r>
            <a:r>
              <a:rPr lang="en-US" altLang="ko-KR" sz="1400" dirty="0" smtClean="0"/>
              <a:t>Programming</a:t>
            </a:r>
            <a:r>
              <a:rPr lang="ko-KR" altLang="en-US" sz="1400" dirty="0" smtClean="0"/>
              <a:t>도 </a:t>
            </a:r>
            <a:r>
              <a:rPr lang="ko-KR" altLang="en-US" sz="1400" dirty="0" smtClean="0"/>
              <a:t>많이 해서 재미있었다</a:t>
            </a:r>
            <a:r>
              <a:rPr lang="en-US" altLang="ko-KR" sz="1400" dirty="0" smtClean="0"/>
              <a:t>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/>
              <a:t>그러나 </a:t>
            </a:r>
            <a:r>
              <a:rPr lang="en-US" altLang="ko-KR" sz="1400" dirty="0" smtClean="0"/>
              <a:t>Programming </a:t>
            </a:r>
            <a:r>
              <a:rPr lang="ko-KR" altLang="en-US" sz="1400" dirty="0" smtClean="0"/>
              <a:t>기술보다는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업무내용을 얼마나 더 많이 알고 있는지가 더 중요했다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삼성전자 무선사업부 외주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용역업체 </a:t>
            </a:r>
            <a:r>
              <a:rPr lang="en-US" altLang="ko-KR" sz="1400" dirty="0" smtClean="0"/>
              <a:t>3</a:t>
            </a:r>
            <a:r>
              <a:rPr lang="ko-KR" altLang="en-US" sz="1400" dirty="0" smtClean="0"/>
              <a:t>년</a:t>
            </a: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400" dirty="0" err="1" smtClean="0"/>
              <a:t>Embeded</a:t>
            </a:r>
            <a:r>
              <a:rPr lang="en-US" altLang="ko-KR" sz="1400" dirty="0" smtClean="0"/>
              <a:t> Programmer.</a:t>
            </a:r>
            <a:br>
              <a:rPr lang="en-US" altLang="ko-KR" sz="1400" dirty="0" smtClean="0"/>
            </a:b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Programming</a:t>
            </a:r>
            <a:r>
              <a:rPr lang="ko-KR" altLang="en-US" sz="1400" dirty="0" smtClean="0"/>
              <a:t>보다는 </a:t>
            </a:r>
            <a:r>
              <a:rPr lang="ko-KR" altLang="en-US" sz="1400" dirty="0" smtClean="0"/>
              <a:t>디버깅 및 유지 보수가 대부분이라 재미 없었다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개발자</a:t>
            </a:r>
            <a:r>
              <a:rPr lang="en-US" altLang="ko-KR" sz="1400" dirty="0" smtClean="0">
                <a:sym typeface="Wingdings" panose="05000000000000000000" pitchFamily="2" charset="2"/>
              </a:rPr>
              <a:t>? 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디버거</a:t>
            </a:r>
            <a:r>
              <a:rPr lang="en-US" altLang="ko-KR" sz="1400" dirty="0" smtClean="0">
                <a:sym typeface="Wingdings" panose="05000000000000000000" pitchFamily="2" charset="2"/>
              </a:rPr>
              <a:t>?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멀티미디어 솔루션 </a:t>
            </a:r>
            <a:r>
              <a:rPr lang="en-US" altLang="ko-KR" sz="1400" dirty="0" smtClean="0"/>
              <a:t>9</a:t>
            </a:r>
            <a:r>
              <a:rPr lang="ko-KR" altLang="en-US" sz="1400" dirty="0" smtClean="0"/>
              <a:t>년</a:t>
            </a: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400" dirty="0" err="1" smtClean="0"/>
              <a:t>Embeded</a:t>
            </a:r>
            <a:r>
              <a:rPr lang="en-US" altLang="ko-KR" sz="1400" dirty="0" smtClean="0"/>
              <a:t> &amp; Application Programmer.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/>
              <a:t>내 일정을 나도 모른다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언제 어디서 무슨 일이 발생할지 예측불가의 삶</a:t>
            </a:r>
            <a:r>
              <a:rPr lang="en-US" altLang="ko-KR" sz="1400" dirty="0" smtClean="0"/>
              <a:t>!</a:t>
            </a: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Media Player Solution </a:t>
            </a:r>
            <a:r>
              <a:rPr lang="ko-KR" altLang="en-US" sz="1400" dirty="0" smtClean="0"/>
              <a:t>초기부터 개발에 참여해서 많은 기능을 구현했고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힘들었지만 </a:t>
            </a:r>
            <a:r>
              <a:rPr lang="ko-KR" altLang="en-US" sz="1400" dirty="0"/>
              <a:t>그</a:t>
            </a:r>
            <a:r>
              <a:rPr lang="ko-KR" altLang="en-US" sz="1400" dirty="0" smtClean="0"/>
              <a:t>만큼 </a:t>
            </a:r>
            <a:r>
              <a:rPr lang="ko-KR" altLang="en-US" sz="1400" dirty="0" smtClean="0"/>
              <a:t>재미있었다</a:t>
            </a:r>
            <a:r>
              <a:rPr lang="en-US" altLang="ko-KR" sz="1400" dirty="0" smtClean="0"/>
              <a:t>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altLang="ko-KR" sz="1400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/>
              <a:t>복지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근무환경이 좋은 편에 속해서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만족하면서 </a:t>
            </a:r>
            <a:r>
              <a:rPr lang="ko-KR" altLang="en-US" sz="1400" dirty="0" err="1" smtClean="0"/>
              <a:t>근무중</a:t>
            </a:r>
            <a:r>
              <a:rPr lang="en-US" altLang="ko-KR" sz="1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172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16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246563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46563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7.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후배들에게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…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6563" y="648644"/>
            <a:ext cx="950125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프로그래머에 대한 환상은 버려라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프로그래머란 </a:t>
            </a:r>
            <a:r>
              <a:rPr lang="ko-KR" altLang="en-US" sz="1400" dirty="0"/>
              <a:t>직업은 결코 편하고 쉽게 돈 </a:t>
            </a:r>
            <a:r>
              <a:rPr lang="ko-KR" altLang="en-US" sz="1400" dirty="0" err="1"/>
              <a:t>벌수</a:t>
            </a:r>
            <a:r>
              <a:rPr lang="ko-KR" altLang="en-US" sz="1400" dirty="0"/>
              <a:t> 있는 직업이 아니다</a:t>
            </a:r>
            <a:r>
              <a:rPr lang="en-US" altLang="ko-KR" sz="1400" dirty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논리적인 </a:t>
            </a:r>
            <a:r>
              <a:rPr lang="ko-KR" altLang="en-US" sz="1400" dirty="0"/>
              <a:t>사고와 창조작업을 좋아한다면 좋은 직업이다</a:t>
            </a:r>
            <a:r>
              <a:rPr lang="en-US" altLang="ko-KR" sz="14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열정과 체력이 없다면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다른 직업을 생각해봐라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400" dirty="0" smtClean="0"/>
              <a:t>NHN</a:t>
            </a:r>
            <a:r>
              <a:rPr lang="ko-KR" altLang="en-US" sz="1400" dirty="0" smtClean="0"/>
              <a:t>의 이해진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엔씨소프트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김택진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카카오 김범수 </a:t>
            </a:r>
            <a:r>
              <a:rPr lang="ko-KR" altLang="en-US" sz="1400" dirty="0" smtClean="0"/>
              <a:t>같은 성공한 프로그래머는 극히 드물다</a:t>
            </a:r>
            <a:r>
              <a:rPr lang="en-US" altLang="ko-KR" sz="1400" dirty="0" smtClean="0"/>
              <a:t>.</a:t>
            </a:r>
          </a:p>
          <a:p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대한민국에서 기득권으로 살아가고 싶다면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다른 직업을 생각해봐라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프로그래머 또한 노동자이다</a:t>
            </a:r>
            <a:r>
              <a:rPr lang="en-US" altLang="ko-KR" sz="1400" dirty="0" smtClean="0"/>
              <a:t>.</a:t>
            </a: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직업과 취미를 혼동하지 말라</a:t>
            </a:r>
            <a:r>
              <a:rPr lang="en-US" altLang="ko-KR" sz="14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/>
              <a:t>내가 프로그래머라는 직업을 가진 것에 대해서 후회하지 않는다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그러나 추천하기는 어렵다</a:t>
            </a:r>
            <a:r>
              <a:rPr lang="en-US" altLang="ko-KR" sz="14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400" dirty="0"/>
              <a:t>“</a:t>
            </a:r>
            <a:r>
              <a:rPr lang="ko-KR" altLang="en-US" sz="1400" dirty="0"/>
              <a:t>좋은 개발자가 되려면</a:t>
            </a:r>
            <a:r>
              <a:rPr lang="en-US" altLang="ko-KR" sz="1400" dirty="0"/>
              <a:t>” </a:t>
            </a:r>
            <a:r>
              <a:rPr lang="ko-KR" altLang="en-US" sz="1400" dirty="0"/>
              <a:t>카카오 </a:t>
            </a:r>
            <a:r>
              <a:rPr lang="ko-KR" altLang="en-US" sz="1400" dirty="0" err="1"/>
              <a:t>이확영님의</a:t>
            </a:r>
            <a:r>
              <a:rPr lang="ko-KR" altLang="en-US" sz="1400" dirty="0"/>
              <a:t> 자료 참고</a:t>
            </a:r>
            <a:endParaRPr lang="en-US" altLang="ko-KR" sz="1400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altLang="ko-KR" sz="1400" dirty="0">
                <a:hlinkClick r:id="rId2"/>
              </a:rPr>
              <a:t>https://</a:t>
            </a:r>
            <a:r>
              <a:rPr lang="en-US" altLang="ko-KR" sz="1400" dirty="0" smtClean="0">
                <a:hlinkClick r:id="rId2"/>
              </a:rPr>
              <a:t>docs.google.com/file/d/0B1A992jrcx9ZYkk1d2g4WGI3UGs/edit?hl=ko&amp;forcehl=1</a:t>
            </a: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400" dirty="0"/>
              <a:t>영어</a:t>
            </a:r>
            <a:r>
              <a:rPr lang="en-US" altLang="ko-KR" sz="1400" dirty="0"/>
              <a:t>/</a:t>
            </a:r>
            <a:r>
              <a:rPr lang="ko-KR" altLang="en-US" sz="1400" dirty="0"/>
              <a:t>수학 필수</a:t>
            </a:r>
            <a:r>
              <a:rPr lang="en-US" altLang="ko-KR" sz="1400" dirty="0"/>
              <a:t>!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400" dirty="0"/>
              <a:t>가급적 전기</a:t>
            </a:r>
            <a:r>
              <a:rPr lang="en-US" altLang="ko-KR" sz="1400" dirty="0"/>
              <a:t>/</a:t>
            </a:r>
            <a:r>
              <a:rPr lang="ko-KR" altLang="en-US" sz="1400" dirty="0"/>
              <a:t>전자</a:t>
            </a:r>
            <a:r>
              <a:rPr lang="en-US" altLang="ko-KR" sz="1400" dirty="0"/>
              <a:t>/</a:t>
            </a:r>
            <a:r>
              <a:rPr lang="ko-KR" altLang="en-US" sz="1400" dirty="0"/>
              <a:t>통신계열</a:t>
            </a:r>
            <a:r>
              <a:rPr lang="en-US" altLang="ko-KR" sz="1400" dirty="0"/>
              <a:t>(</a:t>
            </a:r>
            <a:r>
              <a:rPr lang="en-US" altLang="ko-KR" sz="1400" dirty="0" smtClean="0"/>
              <a:t>HW)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보다는 컴퓨터공학</a:t>
            </a:r>
            <a:r>
              <a:rPr lang="en-US" altLang="ko-KR" sz="1400" dirty="0"/>
              <a:t>(</a:t>
            </a:r>
            <a:r>
              <a:rPr lang="en-US" altLang="ko-KR" sz="1400" dirty="0" smtClean="0"/>
              <a:t>SW)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계열로 진학하라</a:t>
            </a:r>
            <a:r>
              <a:rPr lang="en-US" altLang="ko-KR" sz="1400" dirty="0"/>
              <a:t>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400" dirty="0"/>
              <a:t>지금부터 </a:t>
            </a:r>
            <a:r>
              <a:rPr lang="ko-KR" altLang="en-US" sz="1400" b="1" u="sng" dirty="0" smtClean="0"/>
              <a:t>쉬는 시간에 </a:t>
            </a:r>
            <a:r>
              <a:rPr lang="en-US" altLang="ko-KR" sz="1400" dirty="0" smtClean="0"/>
              <a:t>Programming Language</a:t>
            </a:r>
            <a:r>
              <a:rPr lang="ko-KR" altLang="en-US" sz="1400" dirty="0"/>
              <a:t>를 공부해서</a:t>
            </a:r>
            <a:r>
              <a:rPr lang="en-US" altLang="ko-KR" sz="1400" dirty="0"/>
              <a:t>, </a:t>
            </a:r>
            <a:r>
              <a:rPr lang="ko-KR" altLang="en-US" sz="1400" dirty="0"/>
              <a:t>프로그래머가 내 적성에 맞는지 시험해보는 것도 좋다</a:t>
            </a:r>
            <a:r>
              <a:rPr lang="en-US" altLang="ko-KR" sz="1400" dirty="0" smtClean="0"/>
              <a:t>.</a:t>
            </a:r>
            <a:endParaRPr lang="en-US" altLang="ko-KR" sz="1400" dirty="0" smtClean="0"/>
          </a:p>
          <a:p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303107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17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246563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46563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프로그래머의 일상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6563" y="648644"/>
            <a:ext cx="950125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altLang="ko-KR" sz="1400" dirty="0" smtClean="0"/>
              <a:t>E-Mail </a:t>
            </a:r>
            <a:r>
              <a:rPr lang="ko-KR" altLang="en-US" sz="1400" dirty="0" smtClean="0"/>
              <a:t>확인</a:t>
            </a:r>
            <a:endParaRPr lang="en-US" altLang="ko-KR" sz="14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/>
              <a:t>버그</a:t>
            </a:r>
            <a:r>
              <a:rPr lang="en-US" altLang="ko-KR" sz="1400" dirty="0"/>
              <a:t> </a:t>
            </a:r>
            <a:r>
              <a:rPr lang="ko-KR" altLang="en-US" sz="1400" dirty="0" smtClean="0"/>
              <a:t>관리 시스템</a:t>
            </a:r>
            <a:r>
              <a:rPr lang="en-US" altLang="ko-KR" sz="1400" dirty="0" smtClean="0"/>
              <a:t>(Issue tracking system) </a:t>
            </a:r>
            <a:r>
              <a:rPr lang="ko-KR" altLang="en-US" sz="1400" dirty="0" smtClean="0"/>
              <a:t>확인</a:t>
            </a:r>
            <a:endParaRPr lang="en-US" altLang="ko-KR" sz="14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/>
              <a:t>소스코드 리뷰 시스템</a:t>
            </a:r>
            <a:r>
              <a:rPr lang="en-US" altLang="ko-KR" sz="1400" dirty="0" smtClean="0"/>
              <a:t>(Source </a:t>
            </a:r>
            <a:r>
              <a:rPr lang="en-US" altLang="ko-KR" sz="1400" dirty="0"/>
              <a:t>code </a:t>
            </a:r>
            <a:r>
              <a:rPr lang="en-US" altLang="ko-KR" sz="1400" dirty="0" err="1"/>
              <a:t>mamagement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system)</a:t>
            </a:r>
            <a:r>
              <a:rPr lang="ko-KR" altLang="en-US" sz="1400" dirty="0" smtClean="0"/>
              <a:t> 확인</a:t>
            </a: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endParaRPr lang="en-US" altLang="ko-KR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/>
              <a:t>디버깅 이슈 있다면 우선수위 정해서 디버깅 시작</a:t>
            </a:r>
            <a:endParaRPr lang="en-US" altLang="ko-KR" sz="1400" dirty="0" smtClean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이슈 검토</a:t>
            </a:r>
            <a:endParaRPr lang="en-US" altLang="ko-KR" sz="1400" dirty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로그 확인</a:t>
            </a:r>
            <a:endParaRPr lang="en-US" altLang="ko-KR" sz="1400" dirty="0" smtClean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원인 분석</a:t>
            </a:r>
            <a:endParaRPr lang="en-US" altLang="ko-KR" sz="1400" dirty="0" smtClean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수정방</a:t>
            </a:r>
            <a:r>
              <a:rPr lang="ko-KR" altLang="en-US" sz="1400" dirty="0"/>
              <a:t>안</a:t>
            </a:r>
            <a:r>
              <a:rPr lang="ko-KR" altLang="en-US" sz="1400" dirty="0" smtClean="0"/>
              <a:t> 검토</a:t>
            </a:r>
            <a:endParaRPr lang="en-US" altLang="ko-KR" sz="1400" dirty="0" smtClean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수정</a:t>
            </a:r>
            <a:endParaRPr lang="en-US" altLang="ko-KR" sz="1400" dirty="0" smtClean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테스트</a:t>
            </a:r>
            <a:endParaRPr lang="en-US" altLang="ko-KR" sz="1400" dirty="0" smtClean="0"/>
          </a:p>
          <a:p>
            <a:pPr marL="800100" lvl="1" indent="-342900">
              <a:buFont typeface="+mj-lt"/>
              <a:buAutoNum type="alphaLcPeriod"/>
            </a:pPr>
            <a:r>
              <a:rPr lang="ko-KR" altLang="en-US" sz="1400" dirty="0" smtClean="0"/>
              <a:t>수정된 소스 </a:t>
            </a:r>
            <a:r>
              <a:rPr lang="en-US" altLang="ko-KR" sz="1400" dirty="0" smtClean="0"/>
              <a:t>SCM </a:t>
            </a:r>
            <a:r>
              <a:rPr lang="ko-KR" altLang="en-US" sz="1400" dirty="0" smtClean="0"/>
              <a:t>적용</a:t>
            </a:r>
            <a:endParaRPr lang="en-US" altLang="ko-KR" sz="14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/>
              <a:t>디버깅 이슈 없다면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구현해야할</a:t>
            </a:r>
            <a:r>
              <a:rPr lang="ko-KR" altLang="en-US" sz="1400" dirty="0" smtClean="0"/>
              <a:t> 기능들 설계 및 구현</a:t>
            </a:r>
            <a:endParaRPr lang="en-US" altLang="ko-KR" sz="14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400" dirty="0" smtClean="0"/>
              <a:t>매일 </a:t>
            </a:r>
            <a:r>
              <a:rPr lang="ko-KR" altLang="en-US" sz="1400" dirty="0" err="1" smtClean="0"/>
              <a:t>퇴근전에</a:t>
            </a:r>
            <a:r>
              <a:rPr lang="ko-KR" altLang="en-US" sz="1400" dirty="0" smtClean="0"/>
              <a:t> 하루 업무 간단히 기술하여 인트라넷에 등록</a:t>
            </a:r>
            <a:endParaRPr lang="en-US" altLang="ko-KR" sz="1400" dirty="0" smtClean="0"/>
          </a:p>
          <a:p>
            <a:pPr marL="342900" indent="-342900">
              <a:buFont typeface="+mj-lt"/>
              <a:buAutoNum type="arabicPeriod"/>
            </a:pPr>
            <a:endParaRPr lang="en-US" altLang="ko-KR" sz="1400" dirty="0"/>
          </a:p>
          <a:p>
            <a:pPr marL="342900" indent="-342900">
              <a:buFont typeface="+mj-lt"/>
              <a:buAutoNum type="arabicPeriod"/>
            </a:pPr>
            <a:endParaRPr lang="en-US" altLang="ko-KR" sz="1400" dirty="0" smtClean="0"/>
          </a:p>
          <a:p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49234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18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219042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19042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참고자료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87" y="650789"/>
            <a:ext cx="10394811" cy="5601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118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Confidential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19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219042" y="471467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19042" y="121298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참고자료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63" y="934550"/>
            <a:ext cx="10743666" cy="5437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042" y="518910"/>
            <a:ext cx="71722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hlinkClick r:id="rId3"/>
              </a:rPr>
              <a:t>http://</a:t>
            </a:r>
            <a:r>
              <a:rPr lang="en-US" altLang="ko-KR" dirty="0" smtClean="0">
                <a:hlinkClick r:id="rId3"/>
              </a:rPr>
              <a:t>www.tiobe.com/index.php/content/paperinfo/tpci/index.html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195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Confdential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886F3-3631-4363-891C-32BBFA690622}" type="slidenum">
              <a:rPr lang="ko-KR" altLang="en-US" smtClean="0"/>
              <a:t>20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/>
        </p:nvCxnSpPr>
        <p:spPr>
          <a:xfrm>
            <a:off x="1274844" y="471594"/>
            <a:ext cx="9501254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74844" y="121425"/>
            <a:ext cx="464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시간이 남으면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…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6563" y="648644"/>
            <a:ext cx="95012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모든 직업은 타인과 함께 한다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소통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협상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토론</a:t>
            </a:r>
            <a:r>
              <a:rPr lang="en-US" altLang="ko-KR" sz="1400" dirty="0" smtClean="0"/>
              <a:t>) </a:t>
            </a:r>
            <a:r>
              <a:rPr lang="ko-KR" altLang="en-US" sz="1400" dirty="0" smtClean="0"/>
              <a:t>능력이 중요하다</a:t>
            </a:r>
            <a:r>
              <a:rPr lang="en-US" altLang="ko-KR" sz="1400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대한민국의 일자리는 지속적으로 </a:t>
            </a:r>
            <a:r>
              <a:rPr lang="ko-KR" altLang="en-US" sz="1400" dirty="0" err="1" smtClean="0"/>
              <a:t>감소중이다</a:t>
            </a:r>
            <a:r>
              <a:rPr lang="en-US" altLang="ko-KR" sz="1400" dirty="0" smtClean="0"/>
              <a:t>.</a:t>
            </a:r>
            <a:br>
              <a:rPr lang="en-US" altLang="ko-KR" sz="1400" dirty="0" smtClean="0"/>
            </a:b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en-US" altLang="ko-KR" sz="1400" dirty="0" smtClean="0"/>
              <a:t>80</a:t>
            </a:r>
            <a:r>
              <a:rPr lang="ko-KR" altLang="en-US" sz="1400" dirty="0" smtClean="0"/>
              <a:t>년대 그리고 지금의 대학생 취업현실</a:t>
            </a:r>
            <a:endParaRPr lang="en-US" altLang="ko-KR" sz="1400" dirty="0" smtClean="0"/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/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프로그래머 같은 기술자들도 나이가 들면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정치적인 부분도 알아야 한다</a:t>
            </a:r>
            <a:r>
              <a:rPr lang="en-US" altLang="ko-KR" sz="1400" dirty="0" smtClean="0"/>
              <a:t>.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조기 전직의 한 원인이 아닐까</a:t>
            </a:r>
            <a:r>
              <a:rPr lang="en-US" altLang="ko-KR" sz="1400" dirty="0" smtClean="0">
                <a:sym typeface="Wingdings" panose="05000000000000000000" pitchFamily="2" charset="2"/>
              </a:rPr>
              <a:t>?</a:t>
            </a: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>
                <a:sym typeface="Wingdings" panose="05000000000000000000" pitchFamily="2" charset="2"/>
              </a:rPr>
              <a:t>다양한 책을 읽고 다양한 경험도 해봐라</a:t>
            </a:r>
            <a:r>
              <a:rPr lang="en-US" altLang="ko-KR" sz="1400" dirty="0" smtClean="0">
                <a:sym typeface="Wingdings" panose="05000000000000000000" pitchFamily="2" charset="2"/>
              </a:rPr>
              <a:t>.  </a:t>
            </a:r>
            <a:r>
              <a:rPr lang="ko-KR" altLang="en-US" sz="1400" dirty="0" smtClean="0">
                <a:sym typeface="Wingdings" panose="05000000000000000000" pitchFamily="2" charset="2"/>
              </a:rPr>
              <a:t>인문학적 소양</a:t>
            </a:r>
            <a:endParaRPr lang="en-US" altLang="ko-KR" sz="1400" dirty="0" smtClean="0">
              <a:sym typeface="Wingdings" panose="05000000000000000000" pitchFamily="2" charset="2"/>
            </a:endParaRPr>
          </a:p>
          <a:p>
            <a:endParaRPr lang="en-US" altLang="ko-KR" sz="14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ko-KR" altLang="en-US" sz="1400" dirty="0" smtClean="0"/>
              <a:t>갑과 을의 관계 </a:t>
            </a:r>
            <a:r>
              <a:rPr lang="en-US" altLang="ko-KR" sz="1400" dirty="0" smtClean="0">
                <a:sym typeface="Wingdings" panose="05000000000000000000" pitchFamily="2" charset="2"/>
              </a:rPr>
              <a:t> </a:t>
            </a:r>
            <a:r>
              <a:rPr lang="ko-KR" altLang="en-US" sz="1400" dirty="0" smtClean="0">
                <a:sym typeface="Wingdings" panose="05000000000000000000" pitchFamily="2" charset="2"/>
              </a:rPr>
              <a:t>인정하고 싶지는 안지만</a:t>
            </a:r>
            <a:r>
              <a:rPr lang="en-US" altLang="ko-KR" sz="1400" dirty="0" smtClean="0">
                <a:sym typeface="Wingdings" panose="05000000000000000000" pitchFamily="2" charset="2"/>
              </a:rPr>
              <a:t>, “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갑질</a:t>
            </a:r>
            <a:r>
              <a:rPr lang="en-US" altLang="ko-KR" sz="1400" dirty="0" smtClean="0">
                <a:sym typeface="Wingdings" panose="05000000000000000000" pitchFamily="2" charset="2"/>
              </a:rPr>
              <a:t>” </a:t>
            </a:r>
            <a:r>
              <a:rPr lang="ko-KR" altLang="en-US" sz="1400" dirty="0" smtClean="0">
                <a:sym typeface="Wingdings" panose="05000000000000000000" pitchFamily="2" charset="2"/>
              </a:rPr>
              <a:t>할 수 있는 </a:t>
            </a:r>
            <a:r>
              <a:rPr lang="ko-KR" altLang="en-US" sz="1400" dirty="0" smtClean="0">
                <a:sym typeface="Wingdings" panose="05000000000000000000" pitchFamily="2" charset="2"/>
              </a:rPr>
              <a:t>직업이</a:t>
            </a:r>
            <a:r>
              <a:rPr lang="en-US" altLang="ko-KR" sz="1400" dirty="0" smtClean="0">
                <a:sym typeface="Wingdings" panose="05000000000000000000" pitchFamily="2" charset="2"/>
              </a:rPr>
              <a:t>(</a:t>
            </a:r>
            <a:r>
              <a:rPr lang="ko-KR" altLang="en-US" sz="1400" dirty="0" smtClean="0">
                <a:sym typeface="Wingdings" panose="05000000000000000000" pitchFamily="2" charset="2"/>
              </a:rPr>
              <a:t>회사가</a:t>
            </a:r>
            <a:r>
              <a:rPr lang="en-US" altLang="ko-KR" sz="1400" dirty="0" smtClean="0">
                <a:sym typeface="Wingdings" panose="05000000000000000000" pitchFamily="2" charset="2"/>
              </a:rPr>
              <a:t>)</a:t>
            </a:r>
            <a:r>
              <a:rPr lang="ko-KR" altLang="en-US" sz="1400" dirty="0" smtClean="0">
                <a:sym typeface="Wingdings" panose="05000000000000000000" pitchFamily="2" charset="2"/>
              </a:rPr>
              <a:t> </a:t>
            </a:r>
            <a:r>
              <a:rPr lang="ko-KR" altLang="en-US" sz="1400" dirty="0" smtClean="0">
                <a:sym typeface="Wingdings" panose="05000000000000000000" pitchFamily="2" charset="2"/>
              </a:rPr>
              <a:t>좋다</a:t>
            </a:r>
            <a:r>
              <a:rPr lang="en-US" altLang="ko-KR" sz="1400" dirty="0" smtClean="0">
                <a:sym typeface="Wingdings" panose="05000000000000000000" pitchFamily="2" charset="2"/>
              </a:rPr>
              <a:t>. </a:t>
            </a:r>
            <a:r>
              <a:rPr lang="ko-KR" altLang="en-US" sz="1400" dirty="0" smtClean="0">
                <a:sym typeface="Wingdings" panose="05000000000000000000" pitchFamily="2" charset="2"/>
              </a:rPr>
              <a:t>그러나 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갑질은</a:t>
            </a:r>
            <a:r>
              <a:rPr lang="ko-KR" altLang="en-US" sz="1400" dirty="0" smtClean="0">
                <a:sym typeface="Wingdings" panose="05000000000000000000" pitchFamily="2" charset="2"/>
              </a:rPr>
              <a:t> 하지 말기를</a:t>
            </a:r>
            <a:r>
              <a:rPr lang="en-US" altLang="ko-KR" sz="1400" dirty="0" smtClean="0">
                <a:sym typeface="Wingdings" panose="05000000000000000000" pitchFamily="2" charset="2"/>
              </a:rPr>
              <a:t>…</a:t>
            </a:r>
            <a:endParaRPr lang="en-US" altLang="ko-KR" sz="1400" dirty="0" smtClean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endParaRPr lang="en-US" altLang="ko-KR" sz="1400" dirty="0"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ko-KR" sz="1400" dirty="0" smtClean="0">
                <a:sym typeface="Wingdings" panose="05000000000000000000" pitchFamily="2" charset="2"/>
              </a:rPr>
              <a:t>IT</a:t>
            </a:r>
            <a:r>
              <a:rPr lang="ko-KR" altLang="en-US" sz="1400" dirty="0" smtClean="0">
                <a:sym typeface="Wingdings" panose="05000000000000000000" pitchFamily="2" charset="2"/>
              </a:rPr>
              <a:t>의 역사가 궁금하면</a:t>
            </a:r>
            <a:r>
              <a:rPr lang="en-US" altLang="ko-KR" sz="1400" dirty="0" smtClean="0">
                <a:sym typeface="Wingdings" panose="05000000000000000000" pitchFamily="2" charset="2"/>
              </a:rPr>
              <a:t>, 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팟캐스트</a:t>
            </a:r>
            <a:r>
              <a:rPr lang="ko-KR" altLang="en-US" sz="1400" dirty="0" smtClean="0">
                <a:sym typeface="Wingdings" panose="05000000000000000000" pitchFamily="2" charset="2"/>
              </a:rPr>
              <a:t> </a:t>
            </a:r>
            <a:r>
              <a:rPr lang="en-US" altLang="ko-KR" sz="1400" dirty="0" smtClean="0">
                <a:sym typeface="Wingdings" panose="05000000000000000000" pitchFamily="2" charset="2"/>
              </a:rPr>
              <a:t>“</a:t>
            </a:r>
            <a:r>
              <a:rPr lang="ko-KR" altLang="en-US" sz="1400" dirty="0" smtClean="0">
                <a:sym typeface="Wingdings" panose="05000000000000000000" pitchFamily="2" charset="2"/>
              </a:rPr>
              <a:t>그것은 알기 싫다</a:t>
            </a:r>
            <a:r>
              <a:rPr lang="en-US" altLang="ko-KR" sz="1400" dirty="0" smtClean="0">
                <a:sym typeface="Wingdings" panose="05000000000000000000" pitchFamily="2" charset="2"/>
              </a:rPr>
              <a:t>”</a:t>
            </a:r>
            <a:r>
              <a:rPr lang="ko-KR" altLang="en-US" sz="1400" dirty="0" smtClean="0">
                <a:sym typeface="Wingdings" panose="05000000000000000000" pitchFamily="2" charset="2"/>
              </a:rPr>
              <a:t>의 </a:t>
            </a:r>
            <a:r>
              <a:rPr lang="en-US" altLang="ko-KR" sz="1400" dirty="0" smtClean="0">
                <a:sym typeface="Wingdings" panose="05000000000000000000" pitchFamily="2" charset="2"/>
              </a:rPr>
              <a:t>“</a:t>
            </a:r>
            <a:r>
              <a:rPr lang="ko-KR" altLang="en-US" sz="1400" dirty="0" err="1" smtClean="0">
                <a:sym typeface="Wingdings" panose="05000000000000000000" pitchFamily="2" charset="2"/>
              </a:rPr>
              <a:t>신인류연대기</a:t>
            </a:r>
            <a:r>
              <a:rPr lang="en-US" altLang="ko-KR" sz="1400" dirty="0" smtClean="0">
                <a:sym typeface="Wingdings" panose="05000000000000000000" pitchFamily="2" charset="2"/>
              </a:rPr>
              <a:t>”</a:t>
            </a:r>
            <a:r>
              <a:rPr lang="ko-KR" altLang="en-US" sz="1400" dirty="0" smtClean="0">
                <a:sym typeface="Wingdings" panose="05000000000000000000" pitchFamily="2" charset="2"/>
              </a:rPr>
              <a:t>편 추천</a:t>
            </a:r>
            <a:r>
              <a:rPr lang="en-US" altLang="ko-KR" sz="1400" dirty="0" smtClean="0">
                <a:sym typeface="Wingdings" panose="05000000000000000000" pitchFamily="2" charset="2"/>
              </a:rPr>
              <a:t>. </a:t>
            </a:r>
            <a:endParaRPr lang="en-US" altLang="ko-KR" sz="14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984121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1654</TotalTime>
  <Words>1299</Words>
  <Application>Microsoft Office PowerPoint</Application>
  <PresentationFormat>사용자 지정</PresentationFormat>
  <Paragraphs>352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컴퓨터 프로그래머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Justin(Kueho) ON</dc:creator>
  <cp:lastModifiedBy>Sniper</cp:lastModifiedBy>
  <cp:revision>171</cp:revision>
  <dcterms:created xsi:type="dcterms:W3CDTF">2014-04-18T11:28:42Z</dcterms:created>
  <dcterms:modified xsi:type="dcterms:W3CDTF">2015-05-25T08:42:32Z</dcterms:modified>
</cp:coreProperties>
</file>